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</p:sldMasterIdLst>
  <p:notesMasterIdLst>
    <p:notesMasterId r:id="rId60"/>
  </p:notesMasterIdLst>
  <p:sldIdLst>
    <p:sldId id="256" r:id="rId21"/>
    <p:sldId id="277" r:id="rId22"/>
    <p:sldId id="310" r:id="rId23"/>
    <p:sldId id="257" r:id="rId24"/>
    <p:sldId id="258" r:id="rId25"/>
    <p:sldId id="259" r:id="rId26"/>
    <p:sldId id="279" r:id="rId27"/>
    <p:sldId id="280" r:id="rId28"/>
    <p:sldId id="301" r:id="rId29"/>
    <p:sldId id="282" r:id="rId30"/>
    <p:sldId id="291" r:id="rId31"/>
    <p:sldId id="266" r:id="rId32"/>
    <p:sldId id="267" r:id="rId33"/>
    <p:sldId id="302" r:id="rId34"/>
    <p:sldId id="285" r:id="rId35"/>
    <p:sldId id="303" r:id="rId36"/>
    <p:sldId id="304" r:id="rId37"/>
    <p:sldId id="286" r:id="rId38"/>
    <p:sldId id="305" r:id="rId39"/>
    <p:sldId id="290" r:id="rId40"/>
    <p:sldId id="268" r:id="rId41"/>
    <p:sldId id="269" r:id="rId42"/>
    <p:sldId id="292" r:id="rId43"/>
    <p:sldId id="270" r:id="rId44"/>
    <p:sldId id="271" r:id="rId45"/>
    <p:sldId id="306" r:id="rId46"/>
    <p:sldId id="307" r:id="rId47"/>
    <p:sldId id="308" r:id="rId48"/>
    <p:sldId id="272" r:id="rId49"/>
    <p:sldId id="273" r:id="rId50"/>
    <p:sldId id="274" r:id="rId51"/>
    <p:sldId id="275" r:id="rId52"/>
    <p:sldId id="294" r:id="rId53"/>
    <p:sldId id="295" r:id="rId54"/>
    <p:sldId id="296" r:id="rId55"/>
    <p:sldId id="297" r:id="rId56"/>
    <p:sldId id="309" r:id="rId57"/>
    <p:sldId id="299" r:id="rId58"/>
    <p:sldId id="31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6D6"/>
    <a:srgbClr val="A7194F"/>
    <a:srgbClr val="912F75"/>
    <a:srgbClr val="6EDBE0"/>
    <a:srgbClr val="1DE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4" autoAdjust="0"/>
    <p:restoredTop sz="94660"/>
  </p:normalViewPr>
  <p:slideViewPr>
    <p:cSldViewPr>
      <p:cViewPr varScale="1">
        <p:scale>
          <a:sx n="69" d="100"/>
          <a:sy n="69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2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D849-2285-46C3-9CBB-9D451C1559E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1D74-8055-4A3D-BC47-7FD9EF92A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1D74-8055-4A3D-BC47-7FD9EF92A546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53000" t="-53000" r="-3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53000" t="-53000" r="-3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5802-8EAE-4632-9266-371B2E3E9B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5D9-AE32-444F-80BF-E9E5DF16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6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20.png"/><Relationship Id="rId4" Type="http://schemas.openxmlformats.org/officeDocument/2006/relationships/image" Target="../media/image33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7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20.png"/><Relationship Id="rId4" Type="http://schemas.openxmlformats.org/officeDocument/2006/relationships/image" Target="../media/image34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6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20.png"/><Relationship Id="rId4" Type="http://schemas.openxmlformats.org/officeDocument/2006/relationships/image" Target="../media/image33.jpe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7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20.png"/><Relationship Id="rId4" Type="http://schemas.openxmlformats.org/officeDocument/2006/relationships/image" Target="../media/image34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7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20.png"/><Relationship Id="rId4" Type="http://schemas.openxmlformats.org/officeDocument/2006/relationships/image" Target="../media/image34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6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20.png"/><Relationship Id="rId4" Type="http://schemas.openxmlformats.org/officeDocument/2006/relationships/image" Target="../media/image33.jpeg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7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20.png"/><Relationship Id="rId4" Type="http://schemas.openxmlformats.org/officeDocument/2006/relationships/image" Target="../media/image34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20.pn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20.pn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20.pn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20.pn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image" Target="../media/image1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7" Type="http://schemas.openxmlformats.org/officeDocument/2006/relationships/image" Target="../media/image20.pn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9.gif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9.xml"/><Relationship Id="rId7" Type="http://schemas.openxmlformats.org/officeDocument/2006/relationships/image" Target="../media/image10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49.gif"/><Relationship Id="rId5" Type="http://schemas.openxmlformats.org/officeDocument/2006/relationships/image" Target="../media/image50.pn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9.xml"/><Relationship Id="rId7" Type="http://schemas.openxmlformats.org/officeDocument/2006/relationships/image" Target="../media/image10.jpeg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49.gif"/><Relationship Id="rId5" Type="http://schemas.openxmlformats.org/officeDocument/2006/relationships/image" Target="../media/image50.pn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/search?text=%D0%BC%D1%83%D0%BB%D1%8C%D1%82%D1%8F%D1%88%D0%BD%D0%B0%D1%8F%20%D0%BA%D0%B0%D1%80%D1%82%D0%B0%20%D0%91%D0%B5%D0%BB%D0%BE%D0%B2%D0%B5%D0%B6%D1%81%D0%BA%D0%BE%D0%B9%20%D0%BF%D1%83%D1%89%D0%B8" TargetMode="External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15.jpeg"/><Relationship Id="rId10" Type="http://schemas.openxmlformats.org/officeDocument/2006/relationships/slide" Target="slide33.xml"/><Relationship Id="rId4" Type="http://schemas.openxmlformats.org/officeDocument/2006/relationships/slide" Target="slide30.xml"/><Relationship Id="rId9" Type="http://schemas.openxmlformats.org/officeDocument/2006/relationships/image" Target="../media/image2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42;&#1089;&#1105;\1.%20&#1050;&#1086;&#1085;&#1082;&#1091;&#1088;&#1089;%203\allsoundsaround.com-1329913962-Magic%20Wand%20Noise.mp3" TargetMode="External"/><Relationship Id="rId1" Type="http://schemas.microsoft.com/office/2007/relationships/media" Target="file:///F:\&#1042;&#1089;&#1105;\1.%20&#1050;&#1086;&#1085;&#1082;&#1091;&#1088;&#1089;%203\allsoundsaround.com-1329913962-Magic%20Wand%20Noise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Сакрэты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беларускай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мовы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6624736" cy="208823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ўтар: настаўнік пачатковых класаў </a:t>
            </a:r>
          </a:p>
          <a:p>
            <a:pPr algn="l"/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ДУА “Сярэдняя школа №45 г. Магілёва” </a:t>
            </a:r>
          </a:p>
          <a:p>
            <a:pPr algn="l"/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Лазоўская Аксана Аляксандраўна</a:t>
            </a:r>
            <a:endParaRPr lang="be-BY" sz="2800" b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 </a:t>
            </a:r>
            <a:r>
              <a:rPr lang="be-BY" sz="3600" b="1" dirty="0" smtClean="0"/>
              <a:t>дз</a:t>
            </a:r>
            <a:endParaRPr lang="ru-RU" sz="2800" b="1" dirty="0"/>
          </a:p>
        </p:txBody>
      </p:sp>
      <p:pic>
        <p:nvPicPr>
          <p:cNvPr id="13" name="Рисунок 12" descr="item_38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5937430" cy="4856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3571876"/>
            <a:ext cx="202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дзённік</a:t>
            </a:r>
            <a:endParaRPr lang="ru-RU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1857364"/>
            <a:ext cx="1661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удка</a:t>
            </a:r>
            <a:endParaRPr lang="ru-RU" sz="4400" b="1" i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72066" y="192880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3571876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ённік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3571876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сядзіць</a:t>
            </a:r>
            <a:endParaRPr lang="ru-RU" sz="4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28794" y="192880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тыдзень</a:t>
            </a:r>
            <a:endParaRPr lang="ru-RU" sz="48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3571876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ся□іць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928794" y="1857364"/>
            <a:ext cx="2357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ты□ень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7072330" y="5857892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1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28586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2071678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2786058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1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1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300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3000">
                <p:cTn id="8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300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9" grpId="0"/>
      <p:bldP spid="14" grpId="0"/>
      <p:bldP spid="19" grpId="0"/>
      <p:bldP spid="20" grpId="0"/>
      <p:bldP spid="23" grpId="0"/>
      <p:bldP spid="2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id-so-smotrovoy-bashni.jpg"/>
          <p:cNvPicPr>
            <a:picLocks noChangeAspect="1"/>
          </p:cNvPicPr>
          <p:nvPr/>
        </p:nvPicPr>
        <p:blipFill>
          <a:blip r:embed="rId3" cstate="print"/>
          <a:srcRect l="2343" b="519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be-BY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Малайцы! Усе заданні выканалі і дабраліся да пляцоўкі на даху бібліятэкі.  </a:t>
            </a:r>
            <a:br>
              <a:rPr lang="be-BY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Якая прыгожая наша сталіца з вышыні!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6" name="Рисунок 5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14356"/>
            <a:ext cx="4314825" cy="4800600"/>
          </a:xfrm>
          <a:prstGeom prst="rect">
            <a:avLst/>
          </a:prstGeom>
        </p:spPr>
      </p:pic>
      <p:pic>
        <p:nvPicPr>
          <p:cNvPr id="8" name="Рисунок 7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500306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928694"/>
          </a:xfrm>
        </p:spPr>
        <p:txBody>
          <a:bodyPr>
            <a:noAutofit/>
          </a:bodyPr>
          <a:lstStyle/>
          <a:p>
            <a:pPr algn="l"/>
            <a:r>
              <a:rPr lang="be-BY" sz="2400" b="1" i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з вамі знаходзімся ў Белавежскай пушчы, што пад Брэстам.Сюды, у рэзідэнцыю  беларускага Дзеда Мароза, прыходзіць шмат лістоў ад дзяцей, асабліва пад Новы год. Дапамажыце яму і Снягурачцы разабраць  пошту, адкажыце на пытанне - у якіх словах патрэбна  паставіць  апостраф</a:t>
            </a:r>
            <a:r>
              <a:rPr lang="be-BY" sz="2800" b="1" i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i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а ў якіх -раздзяляльны   ь. </a:t>
            </a:r>
            <a:endParaRPr lang="ru-RU" sz="2400" b="1" i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pija_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071678"/>
            <a:ext cx="6143668" cy="4607751"/>
          </a:xfrm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214282" y="4000504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1_txt_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1250" t="7500" r="8124"/>
          <a:stretch>
            <a:fillRect/>
          </a:stretch>
        </p:blipFill>
        <p:spPr>
          <a:xfrm>
            <a:off x="5929322" y="1071546"/>
            <a:ext cx="285752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rezedenciya deda moroza.jpg"/>
          <p:cNvPicPr>
            <a:picLocks noChangeAspect="1"/>
          </p:cNvPicPr>
          <p:nvPr/>
        </p:nvPicPr>
        <p:blipFill>
          <a:blip r:embed="rId5" cstate="print"/>
          <a:srcRect t="2203" b="16299"/>
          <a:stretch>
            <a:fillRect/>
          </a:stretch>
        </p:blipFill>
        <p:spPr>
          <a:xfrm>
            <a:off x="500034" y="1142984"/>
            <a:ext cx="278608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1" name="Picture 17" descr="C:\Documents and Settings\Admin\Local Settings\Temporary Internet Files\Content.IE5\KY6C34LD\dglxasset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815087" cy="26046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500430" y="3429000"/>
            <a:ext cx="235745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smtClean="0"/>
              <a:t>л…</a:t>
            </a:r>
            <a:r>
              <a:rPr lang="ru-RU" sz="8000" dirty="0" err="1" smtClean="0"/>
              <a:t>ю</a:t>
            </a:r>
            <a:endParaRPr lang="ru-RU" sz="8000" dirty="0"/>
          </a:p>
        </p:txBody>
      </p:sp>
      <p:pic>
        <p:nvPicPr>
          <p:cNvPr id="27" name="Рисунок 26" descr="Безымянныйсвавававава.JPG"/>
          <p:cNvPicPr>
            <a:picLocks noChangeAspect="1"/>
          </p:cNvPicPr>
          <p:nvPr/>
        </p:nvPicPr>
        <p:blipFill>
          <a:blip r:embed="rId7" cstate="print"/>
          <a:srcRect l="21093" t="33170" r="71876" b="52805"/>
          <a:stretch>
            <a:fillRect/>
          </a:stretch>
        </p:blipFill>
        <p:spPr>
          <a:xfrm>
            <a:off x="714348" y="2357430"/>
            <a:ext cx="1078714" cy="119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апркерепрпрап.JPG"/>
          <p:cNvPicPr>
            <a:picLocks noChangeAspect="1"/>
          </p:cNvPicPr>
          <p:nvPr/>
        </p:nvPicPr>
        <p:blipFill>
          <a:blip r:embed="rId8" cstate="print"/>
          <a:srcRect l="22656" t="35976" r="65625" b="38780"/>
          <a:stretch>
            <a:fillRect/>
          </a:stretch>
        </p:blipFill>
        <p:spPr>
          <a:xfrm>
            <a:off x="7500958" y="2143116"/>
            <a:ext cx="107157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714348" y="52312"/>
            <a:ext cx="7858180" cy="1481025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 smtClean="0"/>
              <a:t>  </a:t>
            </a:r>
            <a:r>
              <a:rPr lang="be-BY" sz="3200" dirty="0" smtClean="0"/>
              <a:t>апостраф</a:t>
            </a:r>
            <a:r>
              <a:rPr lang="en-US" sz="2800" dirty="0" smtClean="0"/>
              <a:t>  </a:t>
            </a:r>
            <a:endParaRPr lang="be-BY" sz="2800" dirty="0" smtClean="0"/>
          </a:p>
          <a:p>
            <a:pPr algn="ctr"/>
            <a:r>
              <a:rPr lang="be-BY" sz="2800" dirty="0" smtClean="0"/>
              <a:t>або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50075" y="16569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3429000"/>
            <a:ext cx="235745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smtClean="0"/>
              <a:t>л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sz="8000" dirty="0" smtClean="0"/>
              <a:t>ю</a:t>
            </a:r>
            <a:endParaRPr lang="ru-RU" sz="8000" dirty="0"/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300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zedenciya deda moroz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571472" y="1000108"/>
            <a:ext cx="3146914" cy="266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11_txt_003.jpg"/>
          <p:cNvPicPr>
            <a:picLocks noChangeAspect="1"/>
          </p:cNvPicPr>
          <p:nvPr/>
        </p:nvPicPr>
        <p:blipFill>
          <a:blip r:embed="rId5" cstate="print"/>
          <a:srcRect l="7500" r="11874" b="4999"/>
          <a:stretch>
            <a:fillRect/>
          </a:stretch>
        </p:blipFill>
        <p:spPr>
          <a:xfrm>
            <a:off x="5643570" y="1071546"/>
            <a:ext cx="307183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езымянныйсвавававава.JPG"/>
          <p:cNvPicPr>
            <a:picLocks noChangeAspect="1"/>
          </p:cNvPicPr>
          <p:nvPr/>
        </p:nvPicPr>
        <p:blipFill>
          <a:blip r:embed="rId6" cstate="print"/>
          <a:srcRect l="19531" t="28963" r="69532" b="45793"/>
          <a:stretch>
            <a:fillRect/>
          </a:stretch>
        </p:blipFill>
        <p:spPr>
          <a:xfrm>
            <a:off x="714348" y="2143116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пркерепрпрап.JPG"/>
          <p:cNvPicPr>
            <a:picLocks noChangeAspect="1"/>
          </p:cNvPicPr>
          <p:nvPr/>
        </p:nvPicPr>
        <p:blipFill>
          <a:blip r:embed="rId7" cstate="print"/>
          <a:srcRect l="21875" t="40183" r="66406" b="35975"/>
          <a:stretch>
            <a:fillRect/>
          </a:stretch>
        </p:blipFill>
        <p:spPr>
          <a:xfrm>
            <a:off x="7643834" y="2357430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Local Settings\Temporary Internet Files\Content.IE5\L67Q69AM\MM900283074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452632"/>
            <a:ext cx="2599741" cy="2405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857628"/>
            <a:ext cx="306365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dirty="0" smtClean="0"/>
              <a:t>сям…я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857628"/>
            <a:ext cx="306365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сям</a:t>
            </a:r>
            <a:r>
              <a:rPr lang="en-US" sz="8000" dirty="0" smtClean="0">
                <a:solidFill>
                  <a:srgbClr val="FF0000"/>
                </a:solidFill>
              </a:rPr>
              <a:t>’</a:t>
            </a:r>
            <a:r>
              <a:rPr lang="ru-RU" sz="8000" dirty="0" smtClean="0">
                <a:solidFill>
                  <a:schemeClr val="tx1"/>
                </a:solidFill>
              </a:rPr>
              <a:t>я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32088" y="-45954"/>
            <a:ext cx="7662894" cy="141277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У   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 smtClean="0"/>
              <a:t>  </a:t>
            </a:r>
            <a:r>
              <a:rPr lang="be-BY" sz="2800" dirty="0" smtClean="0"/>
              <a:t>апостраф</a:t>
            </a:r>
          </a:p>
          <a:p>
            <a:pPr algn="ctr"/>
            <a:r>
              <a:rPr lang="en-US" sz="2800" dirty="0" smtClean="0"/>
              <a:t> </a:t>
            </a:r>
            <a:r>
              <a:rPr lang="be-BY" sz="2800" dirty="0" smtClean="0"/>
              <a:t>або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5786" y="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300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1_txt_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1250" t="7500" r="8124"/>
          <a:stretch>
            <a:fillRect/>
          </a:stretch>
        </p:blipFill>
        <p:spPr>
          <a:xfrm>
            <a:off x="5929322" y="1071546"/>
            <a:ext cx="285752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rezedenciya deda moroza.jpg"/>
          <p:cNvPicPr>
            <a:picLocks noChangeAspect="1"/>
          </p:cNvPicPr>
          <p:nvPr/>
        </p:nvPicPr>
        <p:blipFill>
          <a:blip r:embed="rId5" cstate="print"/>
          <a:srcRect t="2203" b="16299"/>
          <a:stretch>
            <a:fillRect/>
          </a:stretch>
        </p:blipFill>
        <p:spPr>
          <a:xfrm>
            <a:off x="500034" y="1142984"/>
            <a:ext cx="278608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1" name="Picture 17" descr="C:\Documents and Settings\Admin\Local Settings\Temporary Internet Files\Content.IE5\KY6C34LD\dglxasset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815087" cy="26046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14480" y="3429000"/>
            <a:ext cx="514353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/>
              <a:t>паштал</a:t>
            </a:r>
            <a:r>
              <a:rPr lang="ru-RU" sz="8000" dirty="0" smtClean="0"/>
              <a:t>…</a:t>
            </a:r>
            <a:r>
              <a:rPr lang="ru-RU" sz="8000" dirty="0" err="1" smtClean="0"/>
              <a:t>ён</a:t>
            </a:r>
            <a:endParaRPr lang="ru-RU" sz="8000" dirty="0"/>
          </a:p>
        </p:txBody>
      </p:sp>
      <p:pic>
        <p:nvPicPr>
          <p:cNvPr id="27" name="Рисунок 26" descr="Безымянныйсвавававава.JPG"/>
          <p:cNvPicPr>
            <a:picLocks noChangeAspect="1"/>
          </p:cNvPicPr>
          <p:nvPr/>
        </p:nvPicPr>
        <p:blipFill>
          <a:blip r:embed="rId7" cstate="print"/>
          <a:srcRect l="21093" t="33170" r="71876" b="52805"/>
          <a:stretch>
            <a:fillRect/>
          </a:stretch>
        </p:blipFill>
        <p:spPr>
          <a:xfrm>
            <a:off x="714348" y="2357430"/>
            <a:ext cx="1078714" cy="119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апркерепрпрап.JPG"/>
          <p:cNvPicPr>
            <a:picLocks noChangeAspect="1"/>
          </p:cNvPicPr>
          <p:nvPr/>
        </p:nvPicPr>
        <p:blipFill>
          <a:blip r:embed="rId8" cstate="print"/>
          <a:srcRect l="22656" t="35976" r="65625" b="38780"/>
          <a:stretch>
            <a:fillRect/>
          </a:stretch>
        </p:blipFill>
        <p:spPr>
          <a:xfrm>
            <a:off x="7500958" y="2143116"/>
            <a:ext cx="107157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785786" y="0"/>
            <a:ext cx="800105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 smtClean="0"/>
              <a:t>  </a:t>
            </a:r>
            <a:r>
              <a:rPr lang="ru-RU" sz="2800" dirty="0" err="1" smtClean="0"/>
              <a:t>апостраф</a:t>
            </a:r>
            <a:r>
              <a:rPr lang="ru-RU" sz="2800" dirty="0" smtClean="0"/>
              <a:t>  </a:t>
            </a:r>
            <a:r>
              <a:rPr lang="be-BY" sz="2800" dirty="0" smtClean="0"/>
              <a:t>або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61959" y="0"/>
            <a:ext cx="1052522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3429000"/>
            <a:ext cx="492922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/>
              <a:t>паштал</a:t>
            </a: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sz="8000" dirty="0" err="1" smtClean="0"/>
              <a:t>ён</a:t>
            </a:r>
            <a:endParaRPr lang="ru-RU" sz="8000" dirty="0"/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300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zedenciya deda moroz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571472" y="1000108"/>
            <a:ext cx="3146914" cy="266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11_txt_003.jpg"/>
          <p:cNvPicPr>
            <a:picLocks noChangeAspect="1"/>
          </p:cNvPicPr>
          <p:nvPr/>
        </p:nvPicPr>
        <p:blipFill>
          <a:blip r:embed="rId5" cstate="print"/>
          <a:srcRect l="7500" r="11874" b="4999"/>
          <a:stretch>
            <a:fillRect/>
          </a:stretch>
        </p:blipFill>
        <p:spPr>
          <a:xfrm>
            <a:off x="5643570" y="1071546"/>
            <a:ext cx="307183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езымянныйсвавававава.JPG"/>
          <p:cNvPicPr>
            <a:picLocks noChangeAspect="1"/>
          </p:cNvPicPr>
          <p:nvPr/>
        </p:nvPicPr>
        <p:blipFill>
          <a:blip r:embed="rId6" cstate="print"/>
          <a:srcRect l="19531" t="28963" r="69532" b="45793"/>
          <a:stretch>
            <a:fillRect/>
          </a:stretch>
        </p:blipFill>
        <p:spPr>
          <a:xfrm>
            <a:off x="714348" y="2143116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пркерепрпрап.JPG"/>
          <p:cNvPicPr>
            <a:picLocks noChangeAspect="1"/>
          </p:cNvPicPr>
          <p:nvPr/>
        </p:nvPicPr>
        <p:blipFill>
          <a:blip r:embed="rId7" cstate="print"/>
          <a:srcRect l="21875" t="40183" r="66406" b="35975"/>
          <a:stretch>
            <a:fillRect/>
          </a:stretch>
        </p:blipFill>
        <p:spPr>
          <a:xfrm>
            <a:off x="7643834" y="2357430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Local Settings\Temporary Internet Files\Content.IE5\L67Q69AM\MM900283074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452632"/>
            <a:ext cx="2599741" cy="2405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857628"/>
            <a:ext cx="340189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dirty="0" err="1" smtClean="0"/>
              <a:t>аб</a:t>
            </a:r>
            <a:r>
              <a:rPr lang="ru-RU" sz="8000" dirty="0" smtClean="0"/>
              <a:t>…</a:t>
            </a:r>
            <a:r>
              <a:rPr lang="ru-RU" sz="8000" dirty="0" err="1" smtClean="0"/>
              <a:t>ява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5" y="3857628"/>
            <a:ext cx="340189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1"/>
                </a:solidFill>
              </a:rPr>
              <a:t>аб</a:t>
            </a:r>
            <a:r>
              <a:rPr lang="en-US" sz="8000" dirty="0" smtClean="0">
                <a:solidFill>
                  <a:srgbClr val="FF0000"/>
                </a:solidFill>
              </a:rPr>
              <a:t>’</a:t>
            </a:r>
            <a:r>
              <a:rPr lang="ru-RU" sz="8000" dirty="0" err="1" smtClean="0">
                <a:solidFill>
                  <a:schemeClr val="tx1"/>
                </a:solidFill>
              </a:rPr>
              <a:t>ява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85785" y="260648"/>
            <a:ext cx="7929619" cy="77262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 smtClean="0"/>
              <a:t>  </a:t>
            </a:r>
            <a:r>
              <a:rPr lang="be-BY" sz="2800" dirty="0" smtClean="0"/>
              <a:t>апостраф</a:t>
            </a:r>
            <a:r>
              <a:rPr lang="en-US" sz="2800" dirty="0" smtClean="0"/>
              <a:t>  </a:t>
            </a:r>
            <a:r>
              <a:rPr lang="be-BY" sz="2800" dirty="0" smtClean="0"/>
              <a:t>або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5786" y="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300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zedenciya deda moroz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571472" y="1000108"/>
            <a:ext cx="3146914" cy="266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11_txt_003.jpg"/>
          <p:cNvPicPr>
            <a:picLocks noChangeAspect="1"/>
          </p:cNvPicPr>
          <p:nvPr/>
        </p:nvPicPr>
        <p:blipFill>
          <a:blip r:embed="rId5" cstate="print"/>
          <a:srcRect l="7500" r="11874" b="4999"/>
          <a:stretch>
            <a:fillRect/>
          </a:stretch>
        </p:blipFill>
        <p:spPr>
          <a:xfrm>
            <a:off x="5643570" y="1071546"/>
            <a:ext cx="307183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езымянныйсвавававава.JPG"/>
          <p:cNvPicPr>
            <a:picLocks noChangeAspect="1"/>
          </p:cNvPicPr>
          <p:nvPr/>
        </p:nvPicPr>
        <p:blipFill>
          <a:blip r:embed="rId6" cstate="print"/>
          <a:srcRect l="19531" t="28963" r="69532" b="45793"/>
          <a:stretch>
            <a:fillRect/>
          </a:stretch>
        </p:blipFill>
        <p:spPr>
          <a:xfrm>
            <a:off x="714348" y="2143116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пркерепрпрап.JPG"/>
          <p:cNvPicPr>
            <a:picLocks noChangeAspect="1"/>
          </p:cNvPicPr>
          <p:nvPr/>
        </p:nvPicPr>
        <p:blipFill>
          <a:blip r:embed="rId7" cstate="print"/>
          <a:srcRect l="21875" t="40183" r="66406" b="35975"/>
          <a:stretch>
            <a:fillRect/>
          </a:stretch>
        </p:blipFill>
        <p:spPr>
          <a:xfrm>
            <a:off x="7643834" y="2357430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Local Settings\Temporary Internet Files\Content.IE5\L67Q69AM\MM900283074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452632"/>
            <a:ext cx="2599741" cy="2405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857628"/>
            <a:ext cx="368921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dirty="0" err="1" smtClean="0"/>
              <a:t>пад</a:t>
            </a:r>
            <a:r>
              <a:rPr lang="ru-RU" sz="8000" dirty="0" smtClean="0"/>
              <a:t>…ём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857628"/>
            <a:ext cx="364333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1"/>
                </a:solidFill>
              </a:rPr>
              <a:t>пад</a:t>
            </a:r>
            <a:r>
              <a:rPr lang="en-US" sz="8000" dirty="0" smtClean="0">
                <a:solidFill>
                  <a:srgbClr val="FF0000"/>
                </a:solidFill>
              </a:rPr>
              <a:t>’</a:t>
            </a:r>
            <a:r>
              <a:rPr lang="ru-RU" sz="8000" dirty="0" smtClean="0">
                <a:solidFill>
                  <a:schemeClr val="tx1"/>
                </a:solidFill>
              </a:rPr>
              <a:t>ём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85786" y="0"/>
            <a:ext cx="8106694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/>
              <a:t> </a:t>
            </a:r>
            <a:r>
              <a:rPr lang="ru-RU" sz="2800" dirty="0" err="1" smtClean="0"/>
              <a:t>апостраф</a:t>
            </a:r>
            <a:r>
              <a:rPr lang="en-US" sz="2800" dirty="0" smtClean="0"/>
              <a:t>  </a:t>
            </a:r>
            <a:r>
              <a:rPr lang="be-BY" sz="2800" dirty="0" smtClean="0"/>
              <a:t>або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5786" y="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300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1_txt_0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1250" t="7500" r="8124"/>
          <a:stretch>
            <a:fillRect/>
          </a:stretch>
        </p:blipFill>
        <p:spPr>
          <a:xfrm>
            <a:off x="5929322" y="1071546"/>
            <a:ext cx="285752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rezedenciya deda moroza.jpg"/>
          <p:cNvPicPr>
            <a:picLocks noChangeAspect="1"/>
          </p:cNvPicPr>
          <p:nvPr/>
        </p:nvPicPr>
        <p:blipFill>
          <a:blip r:embed="rId5" cstate="print"/>
          <a:srcRect t="2203" b="16299"/>
          <a:stretch>
            <a:fillRect/>
          </a:stretch>
        </p:blipFill>
        <p:spPr>
          <a:xfrm>
            <a:off x="500034" y="1142984"/>
            <a:ext cx="278608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1" name="Picture 17" descr="C:\Documents and Settings\Admin\Local Settings\Temporary Internet Files\Content.IE5\KY6C34LD\dglxasset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815087" cy="26046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00298" y="3429000"/>
            <a:ext cx="4714908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/>
              <a:t>медал</a:t>
            </a:r>
            <a:r>
              <a:rPr lang="ru-RU" sz="8000" dirty="0" smtClean="0"/>
              <a:t>…</a:t>
            </a:r>
            <a:r>
              <a:rPr lang="ru-RU" sz="8000" dirty="0" err="1" smtClean="0"/>
              <a:t>ён</a:t>
            </a:r>
            <a:endParaRPr lang="ru-RU" sz="8000" dirty="0"/>
          </a:p>
        </p:txBody>
      </p:sp>
      <p:pic>
        <p:nvPicPr>
          <p:cNvPr id="27" name="Рисунок 26" descr="Безымянныйсвавававава.JPG"/>
          <p:cNvPicPr>
            <a:picLocks noChangeAspect="1"/>
          </p:cNvPicPr>
          <p:nvPr/>
        </p:nvPicPr>
        <p:blipFill>
          <a:blip r:embed="rId7" cstate="print"/>
          <a:srcRect l="21093" t="33170" r="71876" b="52805"/>
          <a:stretch>
            <a:fillRect/>
          </a:stretch>
        </p:blipFill>
        <p:spPr>
          <a:xfrm>
            <a:off x="714348" y="2357430"/>
            <a:ext cx="1078714" cy="119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апркерепрпрап.JPG"/>
          <p:cNvPicPr>
            <a:picLocks noChangeAspect="1"/>
          </p:cNvPicPr>
          <p:nvPr/>
        </p:nvPicPr>
        <p:blipFill>
          <a:blip r:embed="rId8" cstate="print"/>
          <a:srcRect l="22656" t="35976" r="65625" b="38780"/>
          <a:stretch>
            <a:fillRect/>
          </a:stretch>
        </p:blipFill>
        <p:spPr>
          <a:xfrm>
            <a:off x="7500958" y="2143116"/>
            <a:ext cx="107157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785786" y="0"/>
            <a:ext cx="7786742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/>
              <a:t> </a:t>
            </a:r>
            <a:r>
              <a:rPr lang="ru-RU" sz="2800" dirty="0" err="1" smtClean="0"/>
              <a:t>апостраф</a:t>
            </a:r>
            <a:r>
              <a:rPr lang="en-US" sz="2800" dirty="0" smtClean="0"/>
              <a:t> </a:t>
            </a:r>
            <a:r>
              <a:rPr lang="be-BY" sz="2800" dirty="0" smtClean="0"/>
              <a:t>або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6014" y="3452055"/>
            <a:ext cx="457203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/>
              <a:t>медал</a:t>
            </a:r>
            <a:r>
              <a:rPr lang="ru-RU" sz="8000" dirty="0" err="1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sz="8000" dirty="0" err="1" smtClean="0"/>
              <a:t>ён</a:t>
            </a:r>
            <a:endParaRPr lang="ru-RU" sz="8000" dirty="0"/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300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zedenciya deda moroz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571472" y="1000108"/>
            <a:ext cx="3146914" cy="266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11_txt_003.jpg"/>
          <p:cNvPicPr>
            <a:picLocks noChangeAspect="1"/>
          </p:cNvPicPr>
          <p:nvPr/>
        </p:nvPicPr>
        <p:blipFill>
          <a:blip r:embed="rId5" cstate="print"/>
          <a:srcRect l="7500" r="11874" b="4999"/>
          <a:stretch>
            <a:fillRect/>
          </a:stretch>
        </p:blipFill>
        <p:spPr>
          <a:xfrm>
            <a:off x="5643570" y="1071546"/>
            <a:ext cx="307183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езымянныйсвавававава.JPG"/>
          <p:cNvPicPr>
            <a:picLocks noChangeAspect="1"/>
          </p:cNvPicPr>
          <p:nvPr/>
        </p:nvPicPr>
        <p:blipFill>
          <a:blip r:embed="rId6" cstate="print"/>
          <a:srcRect l="19531" t="28963" r="69532" b="45793"/>
          <a:stretch>
            <a:fillRect/>
          </a:stretch>
        </p:blipFill>
        <p:spPr>
          <a:xfrm>
            <a:off x="714348" y="2143116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пркерепрпрап.JPG"/>
          <p:cNvPicPr>
            <a:picLocks noChangeAspect="1"/>
          </p:cNvPicPr>
          <p:nvPr/>
        </p:nvPicPr>
        <p:blipFill>
          <a:blip r:embed="rId7" cstate="print"/>
          <a:srcRect l="21875" t="40183" r="66406" b="35975"/>
          <a:stretch>
            <a:fillRect/>
          </a:stretch>
        </p:blipFill>
        <p:spPr>
          <a:xfrm>
            <a:off x="7643834" y="2357430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Local Settings\Temporary Internet Files\Content.IE5\L67Q69AM\MM900283074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452632"/>
            <a:ext cx="2599741" cy="2405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857628"/>
            <a:ext cx="34398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dirty="0" err="1" smtClean="0"/>
              <a:t>аб</a:t>
            </a:r>
            <a:r>
              <a:rPr lang="ru-RU" sz="8000" dirty="0" smtClean="0"/>
              <a:t>…</a:t>
            </a:r>
            <a:r>
              <a:rPr lang="ru-RU" sz="8000" dirty="0" err="1" smtClean="0"/>
              <a:t>езд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857628"/>
            <a:ext cx="34398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1"/>
                </a:solidFill>
              </a:rPr>
              <a:t>аб</a:t>
            </a:r>
            <a:r>
              <a:rPr lang="en-US" sz="8000" dirty="0" smtClean="0">
                <a:solidFill>
                  <a:srgbClr val="FF0000"/>
                </a:solidFill>
              </a:rPr>
              <a:t>’</a:t>
            </a:r>
            <a:r>
              <a:rPr lang="ru-RU" sz="8000" dirty="0" err="1" smtClean="0">
                <a:solidFill>
                  <a:schemeClr val="tx1"/>
                </a:solidFill>
              </a:rPr>
              <a:t>езд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85786" y="0"/>
            <a:ext cx="8106694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У </a:t>
            </a:r>
            <a:r>
              <a:rPr lang="ru-RU" sz="2800" dirty="0" err="1" smtClean="0"/>
              <a:t>гэтым</a:t>
            </a:r>
            <a:r>
              <a:rPr lang="ru-RU" sz="2800" dirty="0" smtClean="0"/>
              <a:t> слове </a:t>
            </a:r>
            <a:r>
              <a:rPr lang="ru-RU" sz="2800" dirty="0" err="1" smtClean="0"/>
              <a:t>пішацца</a:t>
            </a:r>
            <a:r>
              <a:rPr lang="ru-RU" sz="2800" dirty="0" smtClean="0"/>
              <a:t> </a:t>
            </a:r>
            <a:r>
              <a:rPr lang="ru-RU" sz="2800" dirty="0" err="1" smtClean="0"/>
              <a:t>апостраф</a:t>
            </a:r>
            <a:r>
              <a:rPr lang="ru-RU" sz="2800" dirty="0" smtClean="0"/>
              <a:t>  </a:t>
            </a:r>
            <a:r>
              <a:rPr lang="en-US" sz="2800" dirty="0" smtClean="0"/>
              <a:t> </a:t>
            </a:r>
            <a:r>
              <a:rPr lang="be-BY" sz="2800" dirty="0" smtClean="0"/>
              <a:t>або   </a:t>
            </a:r>
            <a:r>
              <a:rPr lang="be-BY" sz="4400" dirty="0" smtClean="0"/>
              <a:t>ь ?</a:t>
            </a:r>
            <a:endParaRPr lang="ru-RU" sz="44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5786" y="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300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286116" y="785794"/>
            <a:ext cx="2286016" cy="2215991"/>
            <a:chOff x="3286116" y="785794"/>
            <a:chExt cx="2286016" cy="2215991"/>
          </a:xfrm>
        </p:grpSpPr>
        <p:pic>
          <p:nvPicPr>
            <p:cNvPr id="11" name="Рисунок 10" descr="420671751.jpg"/>
            <p:cNvPicPr>
              <a:picLocks noChangeAspect="1"/>
            </p:cNvPicPr>
            <p:nvPr/>
          </p:nvPicPr>
          <p:blipFill>
            <a:blip r:embed="rId3" cstate="print"/>
            <a:srcRect l="16146" t="14502" r="35677" b="6342"/>
            <a:stretch>
              <a:fillRect/>
            </a:stretch>
          </p:blipFill>
          <p:spPr>
            <a:xfrm>
              <a:off x="3286116" y="1000108"/>
              <a:ext cx="2286016" cy="19288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3357554" y="785794"/>
              <a:ext cx="117211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800" b="1" dirty="0" err="1" smtClean="0">
                  <a:solidFill>
                    <a:srgbClr val="FFFF00"/>
                  </a:solidFill>
                </a:rPr>
                <a:t>ъ</a:t>
              </a:r>
              <a:endParaRPr lang="ru-RU" sz="13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5720" y="4572008"/>
            <a:ext cx="2833675" cy="2125257"/>
            <a:chOff x="285720" y="4572008"/>
            <a:chExt cx="2833675" cy="2125257"/>
          </a:xfrm>
        </p:grpSpPr>
        <p:pic>
          <p:nvPicPr>
            <p:cNvPr id="13" name="Рисунок 12" descr="1297701040_wallpapers-for-all.-pack-16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4572008"/>
              <a:ext cx="2833675" cy="21252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71472" y="4572008"/>
              <a:ext cx="134844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0" b="1" dirty="0" err="1" smtClean="0">
                  <a:solidFill>
                    <a:srgbClr val="002060"/>
                  </a:solidFill>
                </a:rPr>
                <a:t>щ</a:t>
              </a:r>
              <a:endParaRPr lang="ru-RU" sz="115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15074" y="785794"/>
            <a:ext cx="2503745" cy="2303820"/>
            <a:chOff x="6215074" y="785794"/>
            <a:chExt cx="2503745" cy="2303820"/>
          </a:xfrm>
        </p:grpSpPr>
        <p:pic>
          <p:nvPicPr>
            <p:cNvPr id="10" name="Рисунок 9" descr="LWJmMWMtM.jpg"/>
            <p:cNvPicPr>
              <a:picLocks noChangeAspect="1"/>
            </p:cNvPicPr>
            <p:nvPr/>
          </p:nvPicPr>
          <p:blipFill>
            <a:blip r:embed="rId5" cstate="print"/>
            <a:srcRect r="13102"/>
            <a:stretch>
              <a:fillRect/>
            </a:stretch>
          </p:blipFill>
          <p:spPr>
            <a:xfrm>
              <a:off x="6215074" y="1000108"/>
              <a:ext cx="2503745" cy="20895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572264" y="785794"/>
              <a:ext cx="105990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e-BY" sz="13800" b="1" dirty="0" err="1" smtClean="0">
                  <a:solidFill>
                    <a:srgbClr val="A7194F"/>
                  </a:solidFill>
                </a:rPr>
                <a:t>ь</a:t>
              </a:r>
              <a:endParaRPr lang="ru-RU" sz="13800" b="1" dirty="0">
                <a:solidFill>
                  <a:srgbClr val="A7194F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42976" y="2571744"/>
            <a:ext cx="2714644" cy="1902009"/>
            <a:chOff x="1142976" y="2571744"/>
            <a:chExt cx="2714644" cy="1902009"/>
          </a:xfrm>
        </p:grpSpPr>
        <p:pic>
          <p:nvPicPr>
            <p:cNvPr id="7" name="Рисунок 6" descr="132862071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976" y="2857496"/>
              <a:ext cx="2714644" cy="16162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1428728" y="2571744"/>
              <a:ext cx="88357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e-BY" sz="11500" b="1" dirty="0" smtClean="0">
                  <a:solidFill>
                    <a:schemeClr val="accent6"/>
                  </a:solidFill>
                </a:rPr>
                <a:t>ў</a:t>
              </a:r>
              <a:endParaRPr lang="ru-RU" sz="115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-214338"/>
            <a:ext cx="2525131" cy="3154710"/>
            <a:chOff x="285720" y="-214338"/>
            <a:chExt cx="2525131" cy="3154710"/>
          </a:xfrm>
        </p:grpSpPr>
        <p:pic>
          <p:nvPicPr>
            <p:cNvPr id="6" name="Рисунок 5" descr="2a28ddc302a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20" y="1142984"/>
              <a:ext cx="2525131" cy="16807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714348" y="-214338"/>
              <a:ext cx="822661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43372" y="2928934"/>
            <a:ext cx="2286016" cy="2215991"/>
            <a:chOff x="4143372" y="2928934"/>
            <a:chExt cx="2286016" cy="2215991"/>
          </a:xfrm>
        </p:grpSpPr>
        <p:pic>
          <p:nvPicPr>
            <p:cNvPr id="9" name="Рисунок 8" descr="99633597_26.jpg"/>
            <p:cNvPicPr>
              <a:picLocks noChangeAspect="1"/>
            </p:cNvPicPr>
            <p:nvPr/>
          </p:nvPicPr>
          <p:blipFill>
            <a:blip r:embed="rId8" cstate="print"/>
            <a:srcRect l="25053" t="9203" r="20225" b="11676"/>
            <a:stretch>
              <a:fillRect/>
            </a:stretch>
          </p:blipFill>
          <p:spPr>
            <a:xfrm>
              <a:off x="4143372" y="2928934"/>
              <a:ext cx="2286016" cy="21515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5214942" y="2928934"/>
              <a:ext cx="88998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 err="1" smtClean="0">
                  <a:solidFill>
                    <a:srgbClr val="1DE343"/>
                  </a:solidFill>
                </a:rPr>
                <a:t>s</a:t>
              </a:r>
              <a:endParaRPr lang="ru-RU" sz="13800" b="1" dirty="0">
                <a:solidFill>
                  <a:srgbClr val="1DE343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28992" y="4857760"/>
            <a:ext cx="2779876" cy="2215991"/>
            <a:chOff x="3428992" y="4857760"/>
            <a:chExt cx="2779876" cy="2215991"/>
          </a:xfrm>
        </p:grpSpPr>
        <p:pic>
          <p:nvPicPr>
            <p:cNvPr id="12" name="Рисунок 11" descr="4539_origina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8992" y="5143512"/>
              <a:ext cx="2779876" cy="17144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5143504" y="4857760"/>
              <a:ext cx="64294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13800" b="1" dirty="0" err="1" smtClean="0">
                  <a:solidFill>
                    <a:srgbClr val="C00000"/>
                  </a:solidFill>
                </a:rPr>
                <a:t>і</a:t>
              </a:r>
              <a:endParaRPr lang="ru-RU" sz="13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72264" y="3214686"/>
            <a:ext cx="2305032" cy="2305032"/>
            <a:chOff x="6572264" y="3214686"/>
            <a:chExt cx="2305032" cy="2305032"/>
          </a:xfrm>
        </p:grpSpPr>
        <p:pic>
          <p:nvPicPr>
            <p:cNvPr id="8" name="Рисунок 7" descr="91002840_large_lama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72264" y="3214686"/>
              <a:ext cx="2305032" cy="230503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7715272" y="3500438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 err="1" smtClean="0">
                  <a:solidFill>
                    <a:srgbClr val="4936D6"/>
                  </a:solidFill>
                </a:rPr>
                <a:t>G</a:t>
              </a:r>
              <a:endParaRPr lang="ru-RU" sz="11500" b="1" dirty="0">
                <a:solidFill>
                  <a:srgbClr val="4936D6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71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Запрашаем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разам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нам</a:t>
            </a:r>
            <a:r>
              <a:rPr lang="be-BY" sz="2000" b="1" i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 ў падарожжа па краіне ведаў - ведаў  пра родную мову. </a:t>
            </a:r>
          </a:p>
          <a:p>
            <a:r>
              <a:rPr lang="be-BY" sz="2000" b="1" i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Прапануем разгадаць некалькі яе сакрэтаў. Перш за ўсё давайце ўспомнім  беларускі алфавіт. Вы павінны ўбраць тыя літары, якіх няма ў беларускім алфавіце.</a:t>
            </a:r>
            <a:endParaRPr lang="ru-RU" sz="2000" b="1" i="1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HLmQpfaO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96974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Малайцы! Дапамаглі  Дзеду Марозу сабраць усе лісты  ад дзяцей.</a:t>
            </a:r>
            <a:endParaRPr lang="ru-RU" sz="40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7" name="Рисунок 6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571612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8772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892480" cy="220886"/>
          </a:xfrm>
        </p:spPr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апынуліся ў сапраўдным замку  ў п.Мір  Гродзенскай вобласці. Каб уявіць сябе сапраўднымі будаўнікамі гэтага прыгожага замка з чырвонай цэглы, вы павінны знайсці ў наступным заданні словы, у якіх пішацца 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Калі  слова знойдзена правільна, вы атрымаеце “кавалкі сцяны”, з якіх будаваўся замак.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31.png"/>
          <p:cNvPicPr>
            <a:picLocks noChangeAspect="1"/>
          </p:cNvPicPr>
          <p:nvPr/>
        </p:nvPicPr>
        <p:blipFill>
          <a:blip r:embed="rId4" cstate="print"/>
          <a:srcRect t="57237" r="34955" b="15131"/>
          <a:stretch>
            <a:fillRect/>
          </a:stretch>
        </p:blipFill>
        <p:spPr>
          <a:xfrm>
            <a:off x="357158" y="2643182"/>
            <a:ext cx="6250825" cy="1785950"/>
          </a:xfrm>
          <a:prstGeom prst="rect">
            <a:avLst/>
          </a:prstGeom>
        </p:spPr>
      </p:pic>
      <p:pic>
        <p:nvPicPr>
          <p:cNvPr id="32" name="Рисунок 31" descr="131.png"/>
          <p:cNvPicPr>
            <a:picLocks noChangeAspect="1"/>
          </p:cNvPicPr>
          <p:nvPr/>
        </p:nvPicPr>
        <p:blipFill>
          <a:blip r:embed="rId4" cstate="print"/>
          <a:srcRect t="41448" r="40265" b="30920"/>
          <a:stretch>
            <a:fillRect/>
          </a:stretch>
        </p:blipFill>
        <p:spPr>
          <a:xfrm>
            <a:off x="4286248" y="2857496"/>
            <a:ext cx="5281309" cy="1643074"/>
          </a:xfrm>
          <a:prstGeom prst="rect">
            <a:avLst/>
          </a:prstGeom>
        </p:spPr>
      </p:pic>
      <p:pic>
        <p:nvPicPr>
          <p:cNvPr id="27" name="Рисунок 26" descr="131.png"/>
          <p:cNvPicPr>
            <a:picLocks noChangeAspect="1"/>
          </p:cNvPicPr>
          <p:nvPr/>
        </p:nvPicPr>
        <p:blipFill>
          <a:blip r:embed="rId4" cstate="print"/>
          <a:srcRect t="73027" r="13716"/>
          <a:stretch>
            <a:fillRect/>
          </a:stretch>
        </p:blipFill>
        <p:spPr>
          <a:xfrm rot="10800000">
            <a:off x="1643042" y="4429132"/>
            <a:ext cx="6682119" cy="1404922"/>
          </a:xfrm>
          <a:prstGeom prst="rect">
            <a:avLst/>
          </a:prstGeom>
        </p:spPr>
      </p:pic>
      <p:pic>
        <p:nvPicPr>
          <p:cNvPr id="26" name="Содержимое 3" descr="131.png"/>
          <p:cNvPicPr>
            <a:picLocks noChangeAspect="1"/>
          </p:cNvPicPr>
          <p:nvPr/>
        </p:nvPicPr>
        <p:blipFill>
          <a:blip r:embed="rId4" cstate="print"/>
          <a:srcRect t="26162" r="51327" b="48180"/>
          <a:stretch>
            <a:fillRect/>
          </a:stretch>
        </p:blipFill>
        <p:spPr>
          <a:xfrm>
            <a:off x="428596" y="642918"/>
            <a:ext cx="5641729" cy="2000264"/>
          </a:xfrm>
          <a:prstGeom prst="rect">
            <a:avLst/>
          </a:prstGeom>
        </p:spPr>
      </p:pic>
      <p:pic>
        <p:nvPicPr>
          <p:cNvPr id="4" name="Содержимое 3" descr="13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55310" b="67917"/>
          <a:stretch>
            <a:fillRect/>
          </a:stretch>
        </p:blipFill>
        <p:spPr>
          <a:xfrm>
            <a:off x="4429124" y="500042"/>
            <a:ext cx="4984009" cy="2406469"/>
          </a:xfrm>
        </p:spPr>
      </p:pic>
      <p:sp>
        <p:nvSpPr>
          <p:cNvPr id="5" name="TextBox 4"/>
          <p:cNvSpPr txBox="1"/>
          <p:nvPr/>
        </p:nvSpPr>
        <p:spPr>
          <a:xfrm flipH="1">
            <a:off x="3500398" y="947742"/>
            <a:ext cx="21431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ко…ік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1571612"/>
            <a:ext cx="29289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рабо…а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643042" y="2643182"/>
            <a:ext cx="242889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пар…а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14282" y="3929066"/>
            <a:ext cx="25003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ве…ер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85720" y="5715016"/>
            <a:ext cx="32146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…элефон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928926" y="4714884"/>
            <a:ext cx="27146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раке…а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72066" y="2571744"/>
            <a:ext cx="21431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дзе…і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000760" y="3786190"/>
            <a:ext cx="27146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шах…ёр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786446" y="5500702"/>
            <a:ext cx="25003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бра…ік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786446" y="1357298"/>
            <a:ext cx="335755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7030A0"/>
                </a:solidFill>
              </a:rPr>
              <a:t> …элевізар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hlinkClick r:id="" action="ppaction://hlinkshowjump?jump=nextslide"/>
          </p:cNvPr>
          <p:cNvSpPr txBox="1"/>
          <p:nvPr/>
        </p:nvSpPr>
        <p:spPr>
          <a:xfrm>
            <a:off x="3786182" y="6088559"/>
            <a:ext cx="1903085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4414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57554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57818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72264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43900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Горизонтальный свиток 36"/>
          <p:cNvSpPr/>
          <p:nvPr/>
        </p:nvSpPr>
        <p:spPr>
          <a:xfrm>
            <a:off x="785786" y="66050"/>
            <a:ext cx="7662914" cy="118151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словы, у якіх пішацца літара   </a:t>
            </a:r>
            <a:r>
              <a:rPr lang="be-BY" sz="2800" b="1" dirty="0" smtClean="0"/>
              <a:t>ц</a:t>
            </a:r>
            <a:endParaRPr lang="ru-RU" sz="3200" b="1" dirty="0"/>
          </a:p>
        </p:txBody>
      </p:sp>
      <p:sp>
        <p:nvSpPr>
          <p:cNvPr id="36" name="Горизонтальный свиток 35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3000">
                <p:cTn id="1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3000">
                <p:cTn id="1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300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3000">
                <p:cTn id="1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3000">
                <p:cTn id="1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9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News_Photo_image_large_207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401"/>
          <a:stretch>
            <a:fillRect/>
          </a:stretch>
        </p:blipFill>
        <p:spPr>
          <a:xfrm>
            <a:off x="-1" y="0"/>
            <a:ext cx="91701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Малайцы! Вось такую сцяну замка самі   “пабудавалі”!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8" name="Рисунок 7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7222" y="1142984"/>
            <a:ext cx="4314825" cy="4443410"/>
          </a:xfrm>
          <a:prstGeom prst="rect">
            <a:avLst/>
          </a:prstGeom>
        </p:spPr>
      </p:pic>
      <p:pic>
        <p:nvPicPr>
          <p:cNvPr id="9" name="Рисунок 8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05740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80728"/>
            <a:ext cx="7416824" cy="396044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be-BY" sz="20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 знаходзімся  ў Віцебскай вобласці, якая славіцца сваімі прыгожымі азёрамі.  Трэба выканаць правільна наступнае заданне і атрымаць за гэта прыгожую кветку-ГАРЛАЧЫК БЕЛЫ(на рускай мове-КУВШ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НКА) Трэба ўспомніць правіла беларускай мовы, калі на месцы літар   О,Э   ў  словах пішацца   А. </a:t>
            </a:r>
            <a:b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2800" b="1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Калі вы знойдзеце слова, у якім пішацца   А, вы атрымаеце кветку, а калі Э ці О  -   камень.                Будзьце ўважлівы!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3286116" y="5715016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слова, у якім  пішацца   </a:t>
            </a:r>
            <a:r>
              <a:rPr lang="be-BY" sz="4000" b="1" dirty="0" smtClean="0"/>
              <a:t>а</a:t>
            </a:r>
            <a:endParaRPr lang="ru-RU" sz="2800" b="1" dirty="0"/>
          </a:p>
        </p:txBody>
      </p:sp>
      <p:pic>
        <p:nvPicPr>
          <p:cNvPr id="10" name="Рисунок 9" descr="1241900212_pr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3903680" cy="295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1571612"/>
            <a:ext cx="4071966" cy="300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1643050"/>
            <a:ext cx="378621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3504" y="2500306"/>
            <a:ext cx="2783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i="1" dirty="0" smtClean="0">
                <a:solidFill>
                  <a:srgbClr val="FFC000"/>
                </a:solidFill>
              </a:rPr>
              <a:t>     </a:t>
            </a:r>
            <a:r>
              <a:rPr lang="be-BY" sz="6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р…ка</a:t>
            </a:r>
            <a:endParaRPr lang="ru-RU" sz="60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643050"/>
            <a:ext cx="371477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2428868"/>
            <a:ext cx="28344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м…сцік</a:t>
            </a:r>
            <a:endParaRPr lang="ru-RU" sz="66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300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41900212_pr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643050"/>
            <a:ext cx="3903680" cy="295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28596" y="1624398"/>
            <a:ext cx="4000528" cy="295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1714488"/>
            <a:ext cx="378621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2428868"/>
            <a:ext cx="288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др…ўцы</a:t>
            </a:r>
            <a:endParaRPr lang="ru-RU" sz="60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371477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2428868"/>
            <a:ext cx="2544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пч…ла</a:t>
            </a:r>
            <a:endParaRPr lang="ru-RU" sz="66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слова, у якім пішацца  </a:t>
            </a:r>
            <a:r>
              <a:rPr lang="be-BY" sz="4000" b="1" dirty="0" smtClean="0"/>
              <a:t>а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300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41900212_pr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643050"/>
            <a:ext cx="3903680" cy="295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28596" y="1624398"/>
            <a:ext cx="4000528" cy="295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1714488"/>
            <a:ext cx="378621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29322" y="2428868"/>
            <a:ext cx="2233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г…рка</a:t>
            </a:r>
            <a:endParaRPr lang="ru-RU" sz="60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371477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2428868"/>
            <a:ext cx="3153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стр…ла</a:t>
            </a:r>
            <a:endParaRPr lang="ru-RU" sz="66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слова,  у якім  </a:t>
            </a:r>
            <a:r>
              <a:rPr lang="be-BY" dirty="0" smtClean="0"/>
              <a:t> </a:t>
            </a:r>
            <a:r>
              <a:rPr lang="be-BY" sz="2400" dirty="0" smtClean="0"/>
              <a:t>пішацца</a:t>
            </a:r>
            <a:r>
              <a:rPr lang="be-BY" dirty="0" smtClean="0"/>
              <a:t>    </a:t>
            </a:r>
            <a:r>
              <a:rPr lang="be-BY" sz="4000" b="1" dirty="0" smtClean="0"/>
              <a:t>а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300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41900212_pr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3903680" cy="295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57752" y="1571612"/>
            <a:ext cx="4071966" cy="300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1643050"/>
            <a:ext cx="378621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4876" y="2500306"/>
            <a:ext cx="365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i="1" dirty="0" smtClean="0">
                <a:solidFill>
                  <a:srgbClr val="FFC000"/>
                </a:solidFill>
              </a:rPr>
              <a:t>     </a:t>
            </a:r>
            <a:r>
              <a:rPr lang="be-BY" sz="6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к…ласы</a:t>
            </a:r>
            <a:endParaRPr lang="ru-RU" sz="60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643050"/>
            <a:ext cx="371477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14" y="2428868"/>
            <a:ext cx="24400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д…ўга</a:t>
            </a:r>
            <a:endParaRPr lang="ru-RU" sz="6600" b="1" i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слова, у якім </a:t>
            </a:r>
            <a:r>
              <a:rPr lang="be-BY" sz="2000" dirty="0" smtClean="0"/>
              <a:t> </a:t>
            </a:r>
            <a:r>
              <a:rPr lang="be-BY" sz="2400" dirty="0" smtClean="0"/>
              <a:t>пішацца </a:t>
            </a:r>
            <a:r>
              <a:rPr lang="be-BY" sz="2800" dirty="0" smtClean="0"/>
              <a:t>  </a:t>
            </a:r>
            <a:r>
              <a:rPr lang="be-BY" sz="4000" b="1" dirty="0" smtClean="0"/>
              <a:t>а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300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ost-2486-093662000 1309332159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21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90082" cy="378296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вось і  кветкі, якія вы збіралі! </a:t>
            </a:r>
            <a:br>
              <a:rPr lang="be-BY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Якое прыгожае возера атрымалася!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57148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215074" y="785794"/>
            <a:ext cx="2503745" cy="2232382"/>
            <a:chOff x="6215074" y="785794"/>
            <a:chExt cx="2503745" cy="2232382"/>
          </a:xfrm>
        </p:grpSpPr>
        <p:pic>
          <p:nvPicPr>
            <p:cNvPr id="10" name="Рисунок 9" descr="LWJmMWMtM.jpg"/>
            <p:cNvPicPr>
              <a:picLocks noChangeAspect="1"/>
            </p:cNvPicPr>
            <p:nvPr/>
          </p:nvPicPr>
          <p:blipFill>
            <a:blip r:embed="rId4" cstate="print"/>
            <a:srcRect r="13102"/>
            <a:stretch>
              <a:fillRect/>
            </a:stretch>
          </p:blipFill>
          <p:spPr>
            <a:xfrm>
              <a:off x="6215074" y="928670"/>
              <a:ext cx="2503745" cy="20895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572264" y="785794"/>
              <a:ext cx="105990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e-BY" sz="13800" b="1" dirty="0" err="1" smtClean="0">
                  <a:solidFill>
                    <a:srgbClr val="A7194F"/>
                  </a:solidFill>
                </a:rPr>
                <a:t>ь</a:t>
              </a:r>
              <a:endParaRPr lang="ru-RU" sz="13800" b="1" dirty="0">
                <a:solidFill>
                  <a:srgbClr val="A7194F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42976" y="2571744"/>
            <a:ext cx="2714644" cy="1902009"/>
            <a:chOff x="1142976" y="2571744"/>
            <a:chExt cx="2714644" cy="1902009"/>
          </a:xfrm>
        </p:grpSpPr>
        <p:pic>
          <p:nvPicPr>
            <p:cNvPr id="7" name="Рисунок 6" descr="132862071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976" y="2857496"/>
              <a:ext cx="2714644" cy="16162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1428728" y="2571744"/>
              <a:ext cx="88357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e-BY" sz="11500" b="1" dirty="0" smtClean="0">
                  <a:solidFill>
                    <a:schemeClr val="accent6"/>
                  </a:solidFill>
                </a:rPr>
                <a:t>ў</a:t>
              </a:r>
              <a:endParaRPr lang="ru-RU" sz="115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5720" y="-214338"/>
            <a:ext cx="2525131" cy="3154710"/>
            <a:chOff x="285720" y="-214338"/>
            <a:chExt cx="2525131" cy="3154710"/>
          </a:xfrm>
        </p:grpSpPr>
        <p:pic>
          <p:nvPicPr>
            <p:cNvPr id="6" name="Рисунок 5" descr="2a28ddc302a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1142984"/>
              <a:ext cx="2525131" cy="16807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714348" y="-214338"/>
              <a:ext cx="822661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428992" y="4857760"/>
            <a:ext cx="2779876" cy="2215991"/>
            <a:chOff x="3428992" y="4857760"/>
            <a:chExt cx="2779876" cy="2215991"/>
          </a:xfrm>
        </p:grpSpPr>
        <p:pic>
          <p:nvPicPr>
            <p:cNvPr id="12" name="Рисунок 11" descr="4539_origina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992" y="5143512"/>
              <a:ext cx="2779876" cy="17144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5143504" y="4857760"/>
              <a:ext cx="64294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e-BY" sz="13800" b="1" dirty="0" err="1" smtClean="0">
                  <a:solidFill>
                    <a:srgbClr val="C00000"/>
                  </a:solidFill>
                </a:rPr>
                <a:t>і</a:t>
              </a:r>
              <a:endParaRPr lang="ru-RU" sz="13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7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i="1" dirty="0" smtClean="0">
                <a:solidFill>
                  <a:srgbClr val="4936D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Добра, алфавіт успомнілі! Працягваем нашу гульню.</a:t>
            </a:r>
            <a:endParaRPr lang="ru-RU" sz="2800" b="1" i="1" dirty="0">
              <a:solidFill>
                <a:srgbClr val="4936D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/>
        </p:nvSpPr>
        <p:spPr>
          <a:xfrm>
            <a:off x="6715140" y="5572140"/>
            <a:ext cx="1903085" cy="769441"/>
          </a:xfrm>
          <a:prstGeom prst="rect">
            <a:avLst/>
          </a:prstGeom>
          <a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2214554"/>
            <a:ext cx="1607352" cy="1928822"/>
          </a:xfrm>
          <a:prstGeom prst="rect">
            <a:avLst/>
          </a:prstGeom>
        </p:spPr>
      </p:pic>
      <p:pic>
        <p:nvPicPr>
          <p:cNvPr id="28" name="Рисунок 27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428604"/>
            <a:ext cx="1607352" cy="1928822"/>
          </a:xfrm>
          <a:prstGeom prst="rect">
            <a:avLst/>
          </a:prstGeom>
        </p:spPr>
      </p:pic>
      <p:pic>
        <p:nvPicPr>
          <p:cNvPr id="29" name="Рисунок 28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1357298"/>
            <a:ext cx="1607352" cy="1928822"/>
          </a:xfrm>
          <a:prstGeom prst="rect">
            <a:avLst/>
          </a:prstGeom>
        </p:spPr>
      </p:pic>
      <p:pic>
        <p:nvPicPr>
          <p:cNvPr id="30" name="Рисунок 29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1714488"/>
            <a:ext cx="1607352" cy="1928822"/>
          </a:xfrm>
          <a:prstGeom prst="rect">
            <a:avLst/>
          </a:prstGeom>
        </p:spPr>
      </p:pic>
      <p:pic>
        <p:nvPicPr>
          <p:cNvPr id="31" name="Рисунок 30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1928802"/>
            <a:ext cx="1607352" cy="1928822"/>
          </a:xfrm>
          <a:prstGeom prst="rect">
            <a:avLst/>
          </a:prstGeom>
        </p:spPr>
      </p:pic>
      <p:pic>
        <p:nvPicPr>
          <p:cNvPr id="32" name="Рисунок 31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6648" y="1928802"/>
            <a:ext cx="1607352" cy="1928822"/>
          </a:xfrm>
          <a:prstGeom prst="rect">
            <a:avLst/>
          </a:prstGeom>
        </p:spPr>
      </p:pic>
      <p:pic>
        <p:nvPicPr>
          <p:cNvPr id="33" name="Рисунок 32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357166"/>
            <a:ext cx="1607352" cy="1928822"/>
          </a:xfrm>
          <a:prstGeom prst="rect">
            <a:avLst/>
          </a:prstGeom>
        </p:spPr>
      </p:pic>
      <p:pic>
        <p:nvPicPr>
          <p:cNvPr id="34" name="Рисунок 33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500042"/>
            <a:ext cx="1607352" cy="1928822"/>
          </a:xfrm>
          <a:prstGeom prst="rect">
            <a:avLst/>
          </a:prstGeom>
        </p:spPr>
      </p:pic>
      <p:pic>
        <p:nvPicPr>
          <p:cNvPr id="35" name="Рисунок 34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500042"/>
            <a:ext cx="1607352" cy="1928822"/>
          </a:xfrm>
          <a:prstGeom prst="rect">
            <a:avLst/>
          </a:prstGeom>
        </p:spPr>
      </p:pic>
      <p:pic>
        <p:nvPicPr>
          <p:cNvPr id="36" name="Рисунок 35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6648" y="500042"/>
            <a:ext cx="1607352" cy="1928822"/>
          </a:xfrm>
          <a:prstGeom prst="rect">
            <a:avLst/>
          </a:prstGeom>
        </p:spPr>
      </p:pic>
      <p:pic>
        <p:nvPicPr>
          <p:cNvPr id="37" name="Рисунок 36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8604"/>
            <a:ext cx="1607352" cy="1928822"/>
          </a:xfrm>
          <a:prstGeom prst="rect">
            <a:avLst/>
          </a:prstGeom>
        </p:spPr>
      </p:pic>
      <p:pic>
        <p:nvPicPr>
          <p:cNvPr id="38" name="Рисунок 37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2285992"/>
            <a:ext cx="1607352" cy="1928822"/>
          </a:xfrm>
          <a:prstGeom prst="rect">
            <a:avLst/>
          </a:prstGeom>
        </p:spPr>
      </p:pic>
      <p:pic>
        <p:nvPicPr>
          <p:cNvPr id="39" name="Рисунок 38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85784" y="2000240"/>
            <a:ext cx="1607352" cy="1928822"/>
          </a:xfrm>
          <a:prstGeom prst="rect">
            <a:avLst/>
          </a:prstGeom>
        </p:spPr>
      </p:pic>
      <p:pic>
        <p:nvPicPr>
          <p:cNvPr id="40" name="Рисунок 39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28660" y="3571876"/>
            <a:ext cx="1607352" cy="1928822"/>
          </a:xfrm>
          <a:prstGeom prst="rect">
            <a:avLst/>
          </a:prstGeom>
        </p:spPr>
      </p:pic>
      <p:pic>
        <p:nvPicPr>
          <p:cNvPr id="41" name="Рисунок 40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29178"/>
            <a:ext cx="1607352" cy="1928822"/>
          </a:xfrm>
          <a:prstGeom prst="rect">
            <a:avLst/>
          </a:prstGeom>
        </p:spPr>
      </p:pic>
      <p:pic>
        <p:nvPicPr>
          <p:cNvPr id="48" name="Рисунок 47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929178"/>
            <a:ext cx="1607352" cy="1928822"/>
          </a:xfrm>
          <a:prstGeom prst="rect">
            <a:avLst/>
          </a:prstGeom>
        </p:spPr>
      </p:pic>
      <p:pic>
        <p:nvPicPr>
          <p:cNvPr id="49" name="Рисунок 48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929178"/>
            <a:ext cx="1607352" cy="1928822"/>
          </a:xfrm>
          <a:prstGeom prst="rect">
            <a:avLst/>
          </a:prstGeom>
        </p:spPr>
      </p:pic>
      <p:pic>
        <p:nvPicPr>
          <p:cNvPr id="50" name="Рисунок 49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4929178"/>
            <a:ext cx="1607352" cy="1928822"/>
          </a:xfrm>
          <a:prstGeom prst="rect">
            <a:avLst/>
          </a:prstGeom>
        </p:spPr>
      </p:pic>
      <p:pic>
        <p:nvPicPr>
          <p:cNvPr id="51" name="Рисунок 50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3643314"/>
            <a:ext cx="1607352" cy="1928822"/>
          </a:xfrm>
          <a:prstGeom prst="rect">
            <a:avLst/>
          </a:prstGeom>
        </p:spPr>
      </p:pic>
      <p:pic>
        <p:nvPicPr>
          <p:cNvPr id="52" name="Рисунок 51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2928934"/>
            <a:ext cx="1607352" cy="1928822"/>
          </a:xfrm>
          <a:prstGeom prst="rect">
            <a:avLst/>
          </a:prstGeom>
        </p:spPr>
      </p:pic>
      <p:pic>
        <p:nvPicPr>
          <p:cNvPr id="53" name="Рисунок 52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3786190"/>
            <a:ext cx="1607352" cy="1928822"/>
          </a:xfrm>
          <a:prstGeom prst="rect">
            <a:avLst/>
          </a:prstGeom>
        </p:spPr>
      </p:pic>
      <p:pic>
        <p:nvPicPr>
          <p:cNvPr id="54" name="Рисунок 53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6648" y="3357562"/>
            <a:ext cx="1607352" cy="1928822"/>
          </a:xfrm>
          <a:prstGeom prst="rect">
            <a:avLst/>
          </a:prstGeom>
        </p:spPr>
      </p:pic>
      <p:pic>
        <p:nvPicPr>
          <p:cNvPr id="55" name="Рисунок 54" descr="flo232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3042" y="4000504"/>
            <a:ext cx="1607352" cy="1928822"/>
          </a:xfrm>
          <a:prstGeom prst="rect">
            <a:avLst/>
          </a:prstGeom>
        </p:spPr>
      </p:pic>
      <p:pic>
        <p:nvPicPr>
          <p:cNvPr id="56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50867E-6 C 0.00104 -0.05503 -0.00035 -0.11006 0.00329 -0.16486 C 0.00381 -0.17295 0.00954 -0.17896 0.01267 -0.18613 C 0.02725 -0.21873 0.04704 -0.2363 0.07308 -0.25156 C 0.13437 -0.2874 0.19982 -0.32093 0.26666 -0.33179 C 0.29045 -0.3311 0.31423 -0.33156 0.33819 -0.32971 C 0.3401 -0.32948 0.34114 -0.32647 0.34288 -0.32555 C 0.34687 -0.3237 0.35555 -0.32139 0.35555 -0.32139 C 0.38298 -0.30243 0.39583 -0.24717 0.40468 -0.20925 C 0.41406 -0.17087 0.40659 -0.19052 0.4144 -0.17133 C 0.41597 -0.15861 0.41718 -0.1459 0.41892 -0.13318 C 0.41753 -0.07884 0.41683 -0.02451 0.4144 0.02959 C 0.41354 0.04786 0.40659 0.06798 0.40138 0.08462 C 0.396 0.10243 0.38975 0.12162 0.38107 0.13734 C 0.37933 0.14058 0.37656 0.14289 0.37465 0.14566 C 0.37291 0.14844 0.37135 0.15144 0.36979 0.15422 C 0.36736 0.15884 0.36631 0.16509 0.36354 0.16902 C 0.34895 0.18821 0.32569 0.20694 0.30642 0.21341 C 0.28298 0.22936 0.23593 0.22936 0.21267 0.23052 C 0.18142 0.22983 0.15017 0.23098 0.11909 0.22821 C 0.10347 0.22682 0.08333 0.21618 0.06822 0.20902 C 0.05312 0.20231 0.03732 0.19769 0.02222 0.19029 C -0.00626 0.17642 -0.03108 0.15468 -0.06025 0.14381 C -0.10469 0.08139 -0.06858 0.1341 -0.06025 -0.1015 C -0.05973 -0.11653 -0.05296 -0.13295 -0.04601 -0.14382 C -0.01945 -0.1859 0.01076 -0.19168 0.05086 -0.20093 C 0.12031 -0.23422 0.30121 -0.21156 0.33315 -0.21133 C 0.34444 -0.20647 0.35503 -0.20116 0.36492 -0.19237 C 0.36718 -0.19052 0.36944 -0.18844 0.37135 -0.18613 C 0.37378 -0.18358 0.37534 -0.17989 0.37777 -0.17757 C 0.38541 -0.17017 0.38749 -0.17387 0.39374 -0.16486 C 0.41145 -0.13896 0.42222 -0.08925 0.42864 -0.05503 C 0.42916 -0.04971 0.43003 -0.04393 0.4302 -0.03815 C 0.43107 0.00485 0.42951 0.04786 0.43176 0.09087 C 0.43211 0.0985 0.43611 0.10497 0.43819 0.11214 C 0.44253 0.12624 0.44409 0.14543 0.45399 0.15422 C 0.45659 0.16485 0.46336 0.17087 0.46822 0.17965 C 0.46961 0.1822 0.47013 0.18566 0.47152 0.18821 C 0.47274 0.19052 0.47447 0.1926 0.47621 0.19445 C 0.47777 0.19607 0.48107 0.19861 0.48107 0.19861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9653E-6 C -0.00139 0.00948 -0.00243 0.02035 -0.00468 0.02959 C -0.00538 0.0326 -0.00694 0.03514 -0.00781 0.03815 C -0.0092 0.04301 -0.01024 0.04786 -0.01111 0.05295 C -0.0118 0.05711 -0.01163 0.0615 -0.01267 0.06566 C -0.01319 0.06798 -0.0151 0.06959 -0.0158 0.07191 C -0.01944 0.08324 -0.02014 0.09549 -0.02534 0.10566 C -0.02587 0.10983 -0.02587 0.11422 -0.02691 0.11838 C -0.02743 0.12092 -0.02951 0.12231 -0.03003 0.12485 C -0.03125 0.13133 -0.03316 0.16971 -0.03333 0.17341 C -0.03298 0.19676 -0.04201 0.27954 -0.02378 0.31722 C -0.02205 0.3267 -0.0184 0.33318 -0.0158 0.34243 C -0.01354 0.35052 -0.0125 0.35746 -0.00781 0.3637 C -0.0033 0.3822 0.00556 0.39676 0.01441 0.41225 C 0.02205 0.4259 0.02917 0.44763 0.0382 0.45873 C 0.05573 0.48023 0.07275 0.48601 0.09532 0.4948 C 0.12292 0.50543 0.09028 0.49803 0.11754 0.50312 C 0.12552 0.51144 0.13334 0.51121 0.14288 0.51584 C 0.14948 0.51884 0.15677 0.52416 0.16354 0.52647 C 0.17101 0.52902 0.19532 0.5304 0.19844 0.53064 C 0.25434 0.55491 0.31858 0.55191 0.37466 0.52855 C 0.39341 0.52069 0.4125 0.50867 0.43177 0.50312 C 0.44167 0.50035 0.46198 0.49688 0.46198 0.49688 C 0.4691 0.49295 0.47761 0.48902 0.4842 0.48416 C 0.48646 0.48254 0.4882 0.47954 0.49045 0.47769 C 0.49254 0.47607 0.49479 0.47491 0.49688 0.47353 C 0.50886 0.45757 0.49341 0.47676 0.50799 0.46289 C 0.51181 0.45919 0.5165 0.44994 0.5191 0.44601 C 0.52327 0.43977 0.52917 0.43538 0.53334 0.42913 C 0.54601 0.4104 0.5566 0.39029 0.56511 0.36786 C 0.56806 0.36023 0.57448 0.35607 0.57778 0.3489 C 0.58021 0.34358 0.5816 0.33734 0.5842 0.33202 C 0.58594 0.32879 0.58872 0.3267 0.59045 0.32347 C 0.5967 0.31168 0.60018 0.30196 0.60486 0.28971 C 0.60903 0.26751 0.6158 0.24647 0.6191 0.22405 C 0.61858 0.18104 0.61945 0.13803 0.61754 0.09526 C 0.61736 0.0904 0.61389 0.08694 0.61268 0.08254 C 0.60886 0.06705 0.60573 0.05017 0.59844 0.03607 C 0.59462 0.02867 0.58577 0.0148 0.58577 0.0148 C 0.58264 0.00439 0.58351 0.00277 0.57622 -0.00416 C 0.57118 -0.00902 0.56042 -0.01688 0.56042 -0.01688 C 0.55348 -0.0289 0.54532 -0.03098 0.5349 -0.03792 C 0.52604 -0.0437 0.52049 -0.04809 0.51111 -0.05064 C 0.48091 -0.06752 0.44879 -0.07769 0.41754 -0.09087 C 0.39011 -0.10243 0.37396 -0.1096 0.34445 -0.11422 C 0.31111 -0.11145 0.27778 -0.10936 0.24445 -0.10567 C 0.22188 -0.10312 0.19931 -0.08116 0.17778 -0.07191 C 0.1658 -0.05942 0.15365 -0.0474 0.14132 -0.03584 C 0.12188 -0.01734 0.09966 -0.00162 0.0842 0.02335 C 0.06667 0.05179 0.0566 0.09318 0.0349 0.1163 C 0.02604 0.13665 0.01945 0.15815 0.00955 0.17757 C 0.0066 0.18983 0.00313 0.20162 -1.94444E-6 0.21364 C -0.00225 0.23098 -0.00677 0.24717 -0.00955 0.26428 C -0.01284 0.32694 -0.01302 0.31884 -0.00955 0.4185 C -0.00868 0.44139 0.00677 0.46127 0.01441 0.48 C 0.025 0.50543 0.03229 0.52832 0.04601 0.55168 C 0.05295 0.56347 0.05625 0.57988 0.06511 0.58983 C 0.07761 0.60393 0.09549 0.61179 0.11111 0.61734 C 0.16493 0.63607 0.22223 0.62289 0.27778 0.62358 C 0.31181 0.61919 0.3165 0.61549 0.34775 0.60254 C 0.35695 0.59861 0.36146 0.59861 0.36997 0.59191 C 0.39618 0.57156 0.38091 0.58173 0.39844 0.56439 C 0.42136 0.54173 0.44341 0.51931 0.46354 0.49248 C 0.47084 0.48277 0.47691 0.47052 0.4842 0.46081 C 0.48663 0.45757 0.48976 0.45572 0.49219 0.45248 C 0.50278 0.43676 0.49479 0.44462 0.50157 0.43121 C 0.51198 0.4104 0.52084 0.38821 0.53177 0.36786 C 0.53542 0.35376 0.53993 0.33988 0.54288 0.32555 C 0.54601 0.31075 0.54827 0.29572 0.55243 0.28116 C 0.55973 0.25526 0.56771 0.22913 0.57466 0.20301 C 0.57917 0.1859 0.58247 0.16902 0.58733 0.15214 C 0.58854 0.14798 0.58941 0.14381 0.59045 0.13965 C 0.59167 0.1348 0.59688 0.12694 0.59688 0.12694 C 0.59948 0.11653 0.60122 0.10497 0.60486 0.09526 C 0.61025 0.08139 0.61754 0.06728 0.61754 0.05087 " pathEditMode="relative" ptsTypes="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2774 C -0.03142 0.02706 -0.0335 0.07145 -0.03784 0.12347 C -0.03923 0.13989 -0.03767 0.15769 -0.04271 0.17341 C -0.04861 0.19191 -0.05521 0.21041 -0.06232 0.22798 C -0.06788 0.25943 -0.06371 0.24047 -0.07708 0.2844 L -0.07708 0.28463 C -0.08316 0.31307 -0.09184 0.33827 -0.10816 0.3607 C -0.13003 0.39122 -0.16076 0.41457 -0.19132 0.42914 C -0.19461 0.43076 -0.19774 0.43214 -0.20121 0.43353 C -0.20486 0.43492 -0.20885 0.43561 -0.21267 0.43769 C -0.27361 0.46613 -0.33715 0.48578 -0.40052 0.50613 C -0.44965 0.50428 -0.50364 0.52232 -0.54757 0.49596 C -0.55781 0.48301 -0.54948 0.49156 -0.56059 0.48347 C -0.56614 0.48 -0.57673 0.47145 -0.57673 0.47191 C -0.59479 0.43862 -0.62569 0.41827 -0.65364 0.39931 C -0.66267 0.38636 -0.67378 0.37133 -0.68125 0.357 C -0.69062 0.33943 -0.69583 0.31607 -0.70104 0.29665 C -0.70468 0.28278 -0.70729 0.26844 -0.71076 0.25434 C -0.7125 0.2474 -0.71718 0.23399 -0.71718 0.23422 C -0.72725 0.16787 -0.73767 0.08833 -0.71232 0.02867 C -0.70972 0.0222 -0.68871 -0.02034 -0.68125 -0.02774 C -0.67361 -0.0356 -0.6651 -0.03907 -0.65677 -0.04578 C -0.64392 -0.05641 -0.64236 -0.06173 -0.6276 -0.07005 C -0.59618 -0.08763 -0.56076 -0.09711 -0.52795 -0.11052 C -0.48524 -0.12763 -0.44236 -0.14913 -0.39705 -0.15468 C -0.35816 -0.16554 -0.37777 -0.16161 -0.33836 -0.1667 C -0.27743 -0.16554 -0.21632 -0.16601 -0.15538 -0.16277 C -0.14531 -0.16231 -0.13611 -0.15607 -0.12621 -0.15283 C -0.11527 -0.1489 -0.0934 -0.14057 -0.0934 -0.14034 C -0.07378 -0.12115 -0.05399 -0.10127 -0.03298 -0.08416 C -0.00399 -0.02728 0.03334 0.0222 0.04705 0.08902 C 0.04532 0.16393 0.04549 0.23954 0.04219 0.31469 C 0.04184 0.32255 0.0375 0.32948 0.03559 0.33665 C 0.03212 0.34914 0.02917 0.36209 0.02587 0.37503 C 0.01545 0.41619 0.00295 0.45619 -0.01979 0.48972 C -0.02847 0.50266 -0.03003 0.49827 -0.04114 0.50613 C -0.05052 0.51284 -0.05972 0.52093 -0.06892 0.5281 C -0.07552 0.53318 -0.11041 0.54498 -0.11961 0.54844 C -0.15555 0.56093 -0.18784 0.58428 -0.22396 0.5963 C -0.23836 0.60162 -0.25208 0.60232 -0.26649 0.60463 C -0.31788 0.61341 -0.36823 0.6185 -0.41996 0.62081 C -0.46493 0.61943 -0.50937 0.61943 -0.55399 0.61688 C -0.55468 0.61688 -0.5783 0.60417 -0.5835 0.60255 C -0.59236 0.59723 -0.60121 0.59446 -0.61111 0.59284 C -0.61944 0.58567 -0.62795 0.58428 -0.63715 0.58058 C -0.64305 0.57388 -0.50052 0.50729 -0.56406 0.50729 " pathEditMode="relative" rAng="0" ptsTypes="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9.24855E-7 C -0.01233 -0.00624 -0.02014 -0.00855 -0.03334 -0.01064 C -0.05157 -0.01665 -0.0691 -0.0222 -0.08733 -0.02751 C -0.09653 -0.03514 -0.10591 -0.03676 -0.1158 -0.04231 C -0.13386 -0.05248 -0.14914 -0.06613 -0.16511 -0.08046 C -0.17813 -0.09202 -0.17205 -0.08046 -0.18403 -0.09734 C -0.20174 -0.12185 -0.21302 -0.14959 -0.22691 -0.17757 C -0.22986 -0.18358 -0.23368 -0.18867 -0.23646 -0.19468 C -0.23855 -0.19931 -0.23907 -0.20485 -0.24115 -0.20948 C -0.24323 -0.2141 -0.24705 -0.21734 -0.24914 -0.22196 C -0.25417 -0.23283 -0.25816 -0.24439 -0.26181 -0.25595 C -0.26789 -0.27491 -0.27084 -0.2948 -0.27778 -0.31306 C -0.2849 -0.38104 -0.28664 -0.34243 -0.27934 -0.47792 C -0.27917 -0.48162 -0.26927 -0.49688 -0.26823 -0.49896 C -0.26181 -0.51237 -0.25747 -0.52532 -0.24914 -0.53711 C -0.21511 -0.58543 -0.1658 -0.603 -0.11893 -0.61942 C -0.10018 -0.6259 -0.08594 -0.63815 -0.06667 -0.64277 C -0.04844 -0.65387 -0.05087 -0.65387 -0.03177 -0.65965 C -0.02118 -0.66289 3.61111E-6 -0.66821 3.61111E-6 -0.66821 C 0.03923 -0.66405 0.07847 -0.66682 0.11753 -0.66173 C 0.14427 -0.65387 0.11909 -0.66196 0.146 -0.6511 C 0.15711 -0.6467 0.16892 -0.64555 0.17934 -0.63861 C 0.1927 -0.62959 0.20937 -0.62173 0.22378 -0.61526 C 0.24757 -0.59399 0.21788 -0.6222 0.24288 -0.59191 C 0.24566 -0.58844 0.24948 -0.58682 0.25243 -0.58358 C 0.25538 -0.58035 0.25781 -0.57642 0.26041 -0.57295 C 0.2625 -0.5667 0.26389 -0.55977 0.26666 -0.55399 C 0.27239 -0.5422 0.28142 -0.53318 0.28576 -0.52023 C 0.29288 -0.49896 0.30191 -0.47954 0.30954 -0.45873 C 0.31284 -0.43907 0.31927 -0.4215 0.32222 -0.40185 C 0.32343 -0.34335 0.32829 -0.27884 0.30798 -0.22428 C 0.29566 -0.19121 0.27829 -0.16069 0.26041 -0.13318 C 0.25659 -0.1274 0.25069 -0.12509 0.246 -0.12069 C 0.20711 -0.08439 0.16354 -0.07353 0.11909 -0.05503 C 0.10503 -0.04925 0.09184 -0.04 0.0776 -0.03399 C 0.03368 -0.01503 -0.00886 0.00555 -0.054 0.01896 C -0.10799 0.01688 -0.16198 0.01572 -0.2158 0.01249 C -0.22882 0.01179 -0.24115 -0.00046 -0.254 -0.00439 C -0.25868 -0.00786 -0.27743 -0.02035 -0.28403 -0.02751 C -0.29757 -0.04208 -0.30417 -0.06335 -0.31268 -0.08254 C -0.31702 -0.09202 -0.32379 -0.09965 -0.32691 -0.11006 C -0.329 -0.11699 -0.33056 -0.12439 -0.33334 -0.1311 C -0.33594 -0.13734 -0.34011 -0.14196 -0.34289 -0.14798 C -0.36042 -0.18451 -0.37639 -0.22728 -0.38091 -0.27075 C -0.37952 -0.39561 -0.39827 -0.38566 -0.36667 -0.44185 C -0.3632 -0.45665 -0.36806 -0.44046 -0.36025 -0.45248 C -0.35226 -0.46451 -0.3441 -0.48717 -0.33177 -0.49272 C -0.31893 -0.50913 -0.29966 -0.51676 -0.28247 -0.52023 C -0.27657 -0.52555 -0.27014 -0.52624 -0.26337 -0.52855 C -0.25868 -0.53017 -0.25382 -0.5311 -0.24914 -0.53272 C -0.24757 -0.53318 -0.24445 -0.53503 -0.24445 -0.53503 " pathEditMode="relative" ptsTypes="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88232"/>
          </a:xfrm>
        </p:spPr>
        <p:txBody>
          <a:bodyPr>
            <a:noAutofit/>
          </a:bodyPr>
          <a:lstStyle/>
          <a:p>
            <a:r>
              <a:rPr lang="be-BY" sz="2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Гомельскі цырк - знакамітае месца для дзяцей і дарослых. Уявіце сабе, што вы прыйшлі сюды  са сваімі сябрамі і не можаце знайсці  свае месцы на адным з сектароў. Каб знайсці свой рад, вы павінны ўспомніць правіла, калі ў беларускай мове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першым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складзе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перад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націскам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месцы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літар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е, ё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пішацца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Я.</a:t>
            </a:r>
            <a:r>
              <a:rPr lang="be-BY" sz="24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Словы, у якіх пішацца Я знікнуць, а застануцца словы, у якіх пішацца Е,Ё - там і будуць вашы месцы ў гэтым цыркавым сектары.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omel_circus_1368553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6077627" cy="3803512"/>
          </a:xfrm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6804248" y="2564904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ряды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8064" r="21174" b="15315"/>
          <a:stretch>
            <a:fillRect/>
          </a:stretch>
        </p:blipFill>
        <p:spPr>
          <a:xfrm>
            <a:off x="1285852" y="571480"/>
            <a:ext cx="6500859" cy="5710214"/>
          </a:xfrm>
        </p:spPr>
      </p:pic>
      <p:sp>
        <p:nvSpPr>
          <p:cNvPr id="9" name="TextBox 8"/>
          <p:cNvSpPr txBox="1"/>
          <p:nvPr/>
        </p:nvSpPr>
        <p:spPr>
          <a:xfrm>
            <a:off x="2071670" y="121442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4000" b="1" i="1" dirty="0" smtClean="0"/>
              <a:t>дз…нёк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2214554"/>
            <a:ext cx="5097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4000" b="1" i="1" dirty="0" smtClean="0"/>
              <a:t>м…тла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1643050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сн…гіры             </a:t>
            </a:r>
            <a:endParaRPr lang="ru-RU" sz="3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2786058"/>
            <a:ext cx="473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сн…гір             </a:t>
            </a:r>
            <a:endParaRPr lang="ru-RU" sz="3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3286124"/>
            <a:ext cx="504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4000" b="1" i="1" dirty="0" smtClean="0"/>
              <a:t>зв…рок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3857628"/>
            <a:ext cx="519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сн…гавік             </a:t>
            </a:r>
            <a:endParaRPr lang="ru-RU" sz="3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4357694"/>
            <a:ext cx="560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сн…жынка             </a:t>
            </a:r>
            <a:endParaRPr lang="ru-RU" sz="3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5918" y="4929198"/>
            <a:ext cx="5291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4000" b="1" i="1" dirty="0" smtClean="0"/>
              <a:t>св…тлы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1643050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3600" b="1" i="1" dirty="0" smtClean="0">
                <a:solidFill>
                  <a:srgbClr val="FF0000"/>
                </a:solidFill>
              </a:rPr>
              <a:t>снегіры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4929198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4000" b="1" i="1" dirty="0" smtClean="0">
                <a:solidFill>
                  <a:srgbClr val="FF0000"/>
                </a:solidFill>
              </a:rPr>
              <a:t>светлы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3857628"/>
            <a:ext cx="508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                  </a:t>
            </a:r>
            <a:r>
              <a:rPr lang="be-BY" sz="3600" b="1" i="1" dirty="0" smtClean="0">
                <a:solidFill>
                  <a:srgbClr val="FF0000"/>
                </a:solidFill>
              </a:rPr>
              <a:t>снегавік</a:t>
            </a:r>
            <a:r>
              <a:rPr lang="be-BY" sz="3600" b="1" i="1" dirty="0" smtClean="0"/>
              <a:t>             </a:t>
            </a:r>
            <a:endParaRPr lang="ru-RU" sz="3600" b="1" i="1" dirty="0"/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2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92880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85720" y="264318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Горизонтальный свиток 24"/>
          <p:cNvSpPr/>
          <p:nvPr/>
        </p:nvSpPr>
        <p:spPr>
          <a:xfrm>
            <a:off x="785785" y="214290"/>
            <a:ext cx="7530631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400" dirty="0" err="1" smtClean="0"/>
              <a:t>Выберыце</a:t>
            </a:r>
            <a:r>
              <a:rPr lang="ru-RU" sz="2400" dirty="0" smtClean="0"/>
              <a:t>  </a:t>
            </a:r>
            <a:r>
              <a:rPr lang="be-BY" sz="2400" dirty="0" smtClean="0"/>
              <a:t>словы, у якіх  пішацца  галосная   </a:t>
            </a:r>
            <a:r>
              <a:rPr lang="be-BY" sz="3200" b="1" dirty="0" smtClean="0"/>
              <a:t>Е</a:t>
            </a:r>
            <a:endParaRPr lang="ru-RU" sz="3600" b="1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85786" y="297278"/>
            <a:ext cx="928694" cy="950283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3000"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3000"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300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зззззззз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20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Вось і знайшлі свае месцы! </a:t>
            </a:r>
            <a:br>
              <a:rPr lang="be-BY" sz="3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3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Добрага вам настрою ў цырку!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6" name="Рисунок 5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42984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28596" y="188640"/>
            <a:ext cx="825820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з вамі – у Магілёве. Гэта Буйніцкае поле, дзе ў 1941 годзе</a:t>
            </a:r>
            <a:r>
              <a:rPr kumimoji="0" lang="be-BY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адбываліся цяжкія баі падчас абароны Магілёва</a:t>
            </a:r>
            <a:r>
              <a:rPr kumimoji="0" lang="be-BY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ад фашысцкіх захопнікаў.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Тут нас чакае заданне:</a:t>
            </a:r>
            <a:r>
              <a:rPr kumimoji="0" lang="be-BY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трэба ўспомніць, у якіх </a:t>
            </a: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словах 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                                 беларускай мове                   пішацца     </a:t>
            </a:r>
            <a:r>
              <a:rPr kumimoji="0" lang="be-BY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ў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342978_arka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1451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714480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f805ad5e35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785926"/>
            <a:ext cx="857256" cy="876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976" y="4143380"/>
            <a:ext cx="155683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во…к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5074" y="4143380"/>
            <a:ext cx="189128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</a:rPr>
              <a:t>ла</a:t>
            </a:r>
            <a:r>
              <a:rPr lang="ru-RU" sz="4800" b="1" i="1" dirty="0" smtClean="0">
                <a:solidFill>
                  <a:schemeClr val="bg1"/>
                </a:solidFill>
              </a:rPr>
              <a:t>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4143380"/>
            <a:ext cx="246035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а…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сянка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 descr="f805ad5e35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857496"/>
            <a:ext cx="913163" cy="933455"/>
          </a:xfrm>
          <a:prstGeom prst="rect">
            <a:avLst/>
          </a:prstGeom>
        </p:spPr>
      </p:pic>
      <p:pic>
        <p:nvPicPr>
          <p:cNvPr id="17" name="Рисунок 16" descr="f805ad5e35d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000372"/>
            <a:ext cx="928694" cy="949332"/>
          </a:xfrm>
          <a:prstGeom prst="rect">
            <a:avLst/>
          </a:prstGeom>
        </p:spPr>
      </p:pic>
      <p:sp>
        <p:nvSpPr>
          <p:cNvPr id="20" name="Горизонтальный свиток 19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</a:t>
            </a:r>
            <a:r>
              <a:rPr lang="be-BY" sz="3600" b="1" dirty="0"/>
              <a:t>ў</a:t>
            </a:r>
            <a:endParaRPr lang="ru-RU" sz="3600" b="1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2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85720" y="1785926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85720" y="2500306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39 -0.01111 -0.00139 -0.01614 -0.00417 C -0.02205 -0.00718 -0.02639 -0.01458 -0.03229 -0.01713 C -0.03385 -0.01783 -0.03559 -0.01852 -0.03715 -0.01921 C -0.04062 -0.02616 -0.04548 -0.02917 -0.04844 -0.03658 C -0.05416 -0.05093 -0.0592 -0.06528 -0.06458 -0.0794 C -0.06632 -0.09213 -0.06927 -0.1007 -0.0743 -0.11181 C -0.07639 -0.12338 -0.07882 -0.13449 -0.08073 -0.14607 C -0.07934 -0.20255 -0.08906 -0.22431 -0.05816 -0.25162 C -0.04531 -0.26296 -0.05486 -0.2581 -0.04514 -0.26227 C -0.03489 -0.27176 -0.01875 -0.27732 -0.00642 -0.28195 C 0.02882 -0.27963 0.02969 -0.28542 0.05156 -0.26667 C 0.05608 -0.25764 0.05521 -0.25324 0.06129 -0.24514 C 0.06459 -0.23611 0.06493 -0.23125 0.07101 -0.22593 C 0.07275 -0.21898 0.079 -0.20625 0.079 -0.20625 C 0.08368 -0.18773 0.07691 -0.21528 0.08229 -0.19121 C 0.08334 -0.18704 0.08542 -0.17847 0.08542 -0.17847 C 0.09184 -0.20509 0.08525 -0.17593 0.08872 -0.24514 C 0.08924 -0.25695 0.09445 -0.27338 0.09827 -0.2838 C 0.10052 -0.29769 0.10469 -0.31088 0.10799 -0.32454 C 0.10886 -0.32801 0.11007 -0.33843 0.11129 -0.3419 C 0.11198 -0.34421 0.11354 -0.34607 0.11441 -0.34838 C 0.11632 -0.35394 0.11771 -0.35972 0.11927 -0.36551 C 0.12257 -0.37732 0.12709 -0.38982 0.129 -0.40208 C 0.13004 -0.4081 0.13038 -0.41736 0.13229 -0.42361 C 0.13438 -0.43009 0.1382 -0.44051 0.14184 -0.44722 C 0.14497 -0.45301 0.14948 -0.45764 0.15156 -0.46435 C 0.15903 -0.48889 0.17448 -0.50509 0.19358 -0.51181 C 0.20591 -0.52269 0.22257 -0.52454 0.23698 -0.52685 C 0.28438 -0.52593 0.34653 -0.54908 0.39028 -0.50949 C 0.39618 -0.49838 0.40625 -0.49213 0.41441 -0.4838 C 0.41754 -0.46829 0.42986 -0.45208 0.43698 -0.43866 C 0.44063 -0.43195 0.44167 -0.42408 0.44514 -0.41713 C 0.4467 -0.40579 0.45087 -0.39306 0.45486 -0.38264 C 0.45643 -0.37408 0.45747 -0.36528 0.45955 -0.35695 C 0.46059 -0.34815 0.46424 -0.33982 0.46441 -0.33102 C 0.4658 -0.2463 0.47136 -0.26458 0.45486 -0.22384 C 0.44705 -0.20417 0.45452 -0.2125 0.44514 -0.20417 C 0.44184 -0.19769 0.43872 -0.19144 0.43542 -0.18496 C 0.43281 -0.17986 0.42222 -0.17408 0.41927 -0.17199 C 0.3941 -0.15347 0.37292 -0.14653 0.34514 -0.1375 C 0.32847 -0.12431 0.30972 -0.11482 0.29827 -0.09236 C 0.29653 -0.08542 0.29028 -0.07292 0.29028 -0.07292 C 0.28577 -0.04815 0.28698 -0.05116 0.28698 -0.01273 " pathEditMode="relative" ptsTypes="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96296E-6 C -0.00937 -0.0037 -0.01389 -0.01875 -0.02413 -0.02338 C -0.03125 -0.02963 -0.0368 -0.03866 -0.04358 -0.04491 C -0.04548 -0.04699 -0.04809 -0.04745 -0.05 -0.04931 C -0.05191 -0.05116 -0.05295 -0.05417 -0.05486 -0.05579 C -0.05989 -0.05995 -0.0658 -0.06227 -0.07101 -0.06643 C -0.0868 -0.09444 -0.06701 -0.0625 -0.08073 -0.07731 C -0.08403 -0.08079 -0.08559 -0.08634 -0.08871 -0.09005 C -0.10121 -0.1044 -0.08871 -0.08843 -0.1033 -0.10301 C -0.10521 -0.10486 -0.10625 -0.10764 -0.10816 -0.10949 C -0.11371 -0.11481 -0.11458 -0.11227 -0.11944 -0.11806 C -0.13403 -0.13542 -0.12309 -0.12731 -0.13559 -0.13518 C -0.13871 -0.13958 -0.14271 -0.14306 -0.14514 -0.14815 C -0.15035 -0.1588 -0.15451 -0.16921 -0.16128 -0.17824 C -0.16337 -0.18681 -0.16736 -0.19282 -0.17101 -0.19977 C -0.17517 -0.2338 -0.16944 -0.19606 -0.17587 -0.2213 C -0.17899 -0.23403 -0.17951 -0.24167 -0.18385 -0.2537 C -0.18437 -0.2588 -0.18455 -0.26366 -0.18559 -0.26852 C -0.18628 -0.27176 -0.18871 -0.27407 -0.18871 -0.27731 C -0.18889 -0.2838 -0.18993 -0.34514 -0.18073 -0.36319 C -0.17847 -0.36759 -0.17587 -0.37153 -0.17413 -0.37616 C -0.16736 -0.39421 -0.16094 -0.41528 -0.15 -0.42986 C -0.1467 -0.43889 -0.14496 -0.44375 -0.13871 -0.44931 C -0.13628 -0.45903 -0.13142 -0.46018 -0.12587 -0.46643 C -0.11562 -0.47801 -0.10781 -0.49005 -0.09514 -0.49653 C -0.08542 -0.50949 -0.07205 -0.51852 -0.05972 -0.52662 C -0.02205 -0.52593 0.01545 -0.52662 0.05313 -0.52454 C 0.05556 -0.52431 0.05747 -0.52106 0.05972 -0.52014 C 0.07795 -0.51204 0.09618 -0.50486 0.11441 -0.49653 C 0.12118 -0.4875 0.13056 -0.4838 0.13715 -0.475 C 0.14028 -0.47083 0.14358 -0.46643 0.1467 -0.46227 C 0.14827 -0.46018 0.15156 -0.45579 0.15156 -0.45579 C 0.15417 -0.44468 0.1592 -0.43079 0.16441 -0.4213 C 0.16823 -0.39861 0.16545 -0.40787 0.17101 -0.39329 C 0.17413 -0.37222 0.17917 -0.35347 0.18386 -0.3331 C 0.18837 -0.31412 0.19115 -0.29421 0.19514 -0.275 C 0.19809 -0.26042 0.20243 -0.24722 0.20486 -0.23218 C 0.2059 -0.22037 0.21094 -0.20255 0.2 -0.19768 C 0.19827 -0.20463 0.19879 -0.21296 0.20139 -0.21921 C 0.20365 -0.22454 0.20781 -0.22662 0.21129 -0.22986 C 0.22101 -0.23912 0.23004 -0.24745 0.24184 -0.25162 C 0.2441 -0.25278 0.24618 -0.25486 0.24844 -0.25579 C 0.25261 -0.25787 0.26129 -0.25995 0.26129 -0.25995 C 0.2757 -0.2588 0.28802 -0.25833 0.30156 -0.2537 C 0.30938 -0.24583 0.31771 -0.23958 0.32587 -0.23218 C 0.32969 -0.2287 0.33125 -0.22222 0.33386 -0.21713 C 0.33958 -0.20602 0.34479 -0.19722 0.34844 -0.18472 C 0.35017 -0.17245 0.35434 -0.14815 0.35972 -0.1375 C 0.3592 -0.12593 0.35938 -0.11435 0.35799 -0.10301 C 0.35695 -0.09444 0.34965 -0.09306 0.34514 -0.09005 C 0.33611 -0.0838 0.32778 -0.07616 0.31771 -0.07292 C 0.31024 -0.06782 0.30347 -0.06435 0.29514 -0.06227 C 0.28872 -0.05787 0.28281 -0.05602 0.27587 -0.05347 C 0.26858 -0.04722 0.26476 -0.03773 0.25642 -0.03449 C 0.25035 -0.02616 0.25104 -0.02315 0.24844 -0.01273 C 0.24896 -0.00995 0.24861 -0.00648 0.25 -0.00417 C 0.25208 -0.00046 0.26406 2.96296E-6 0.26771 2.96296E-6 " pathEditMode="relative" ptsTypes="ffffffffffffffffffffffffffffffffffffffffffffffffffffffff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5.18519E-6 C 0.00381 -0.01527 0.00086 -0.0111 0.00972 -0.01944 C 0.01284 -0.02245 0.01944 -0.028 0.01944 -0.028 C 0.02812 -0.04606 0.04999 -0.05647 0.06128 -0.07106 C 0.07187 -0.08495 0.07604 -0.09559 0.08385 -0.1118 C 0.08784 -0.13402 0.08229 -0.15231 0.07586 -0.17198 C 0.07343 -0.17962 0.07291 -0.18633 0.06944 -0.19351 C 0.06666 -0.20717 0.06388 -0.22291 0.05798 -0.23448 C 0.05642 -0.2412 0.04809 -0.26944 0.04357 -0.27545 C 0.03836 -0.28217 0.03229 -0.28471 0.02586 -0.28819 C 0.00277 -0.28749 -0.02049 -0.28749 -0.04358 -0.2861 C -0.05278 -0.28564 -0.05764 -0.27036 -0.06615 -0.26666 C -0.06962 -0.25231 -0.07761 -0.24397 -0.08386 -0.2324 C -0.09462 -0.21249 -0.07935 -0.23402 -0.09202 -0.21712 C -0.0941 -0.20879 -0.09688 -0.20439 -0.10157 -0.19791 C -0.12066 -0.29258 -0.10174 -0.19559 -0.10487 -0.47314 C -0.10504 -0.4861 -0.12171 -0.49698 -0.129 -0.49883 C -0.13542 -0.50323 -0.14219 -0.50462 -0.14844 -0.50971 C -0.15695 -0.51666 -0.16476 -0.52638 -0.17414 -0.53124 C -0.18473 -0.5368 -0.19532 -0.53888 -0.20643 -0.54189 C -0.21511 -0.5442 -0.22362 -0.54791 -0.2323 -0.55045 C -0.23664 -0.55161 -0.24514 -0.55485 -0.24514 -0.55485 C -0.25973 -0.55393 -0.27553 -0.55856 -0.28872 -0.55045 C -0.30035 -0.54328 -0.30782 -0.53008 -0.31928 -0.52268 C -0.32969 -0.50879 -0.31806 -0.52291 -0.33056 -0.5118 C -0.33733 -0.50578 -0.34237 -0.49629 -0.35001 -0.49258 C -0.35452 -0.4905 -0.35695 -0.48958 -0.36129 -0.4861 C -0.37431 -0.47569 -0.38664 -0.46064 -0.40001 -0.45161 C -0.40938 -0.43518 -0.41823 -0.41874 -0.42744 -0.40208 C -0.42796 -0.3993 -0.42813 -0.39629 -0.429 -0.39351 C -0.42969 -0.3912 -0.4316 -0.38958 -0.4323 -0.38703 C -0.43837 -0.36573 -0.42935 -0.38518 -0.43716 -0.3699 C -0.43837 -0.35555 -0.44046 -0.34444 -0.44358 -0.33124 C -0.4448 -0.21365 -0.42379 -0.14953 -0.45001 -0.19791 C -0.45122 -0.19999 -0.45191 -0.20254 -0.4533 -0.20462 C -0.45469 -0.20624 -0.45643 -0.20717 -0.45799 -0.20879 C -0.46858 -0.21897 -0.46233 -0.21527 -0.47101 -0.21944 C -0.48421 -0.24282 -0.50903 -0.26828 -0.53056 -0.27545 C -0.53282 -0.27661 -0.5349 -0.2787 -0.53716 -0.27962 C -0.54028 -0.28124 -0.54671 -0.28379 -0.54671 -0.28379 C -0.58785 -0.2817 -0.58091 -0.28842 -0.60487 -0.26666 C -0.60591 -0.26458 -0.60678 -0.26226 -0.60799 -0.26018 C -0.60938 -0.25786 -0.61146 -0.25624 -0.61285 -0.2537 C -0.6158 -0.24837 -0.61615 -0.24096 -0.61771 -0.23448 C -0.62223 -0.2162 -0.62535 -0.19675 -0.63056 -0.17846 C -0.63438 -0.13217 -0.63664 -0.07522 -0.59671 -0.06249 C -0.58594 -0.05208 -0.5823 -0.04814 -0.56928 -0.04513 C -0.56025 -0.03703 -0.55799 -0.02499 -0.55799 -0.01087 " pathEditMode="relative" ptsTypes="fffffffffffffffffffffffffffffffffffffffffffffff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300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300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300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342978_arka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1451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714480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f805ad5e35d7.gif"/>
          <p:cNvPicPr>
            <a:picLocks noChangeAspect="1"/>
          </p:cNvPicPr>
          <p:nvPr/>
        </p:nvPicPr>
        <p:blipFill>
          <a:blip r:embed="rId5" cstate="print"/>
          <a:srcRect l="9601" t="5209" r="71198" b="64151"/>
          <a:stretch>
            <a:fillRect/>
          </a:stretch>
        </p:blipFill>
        <p:spPr>
          <a:xfrm>
            <a:off x="4000496" y="1785926"/>
            <a:ext cx="1214446" cy="107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28662" y="4143380"/>
            <a:ext cx="182716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га…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4143380"/>
            <a:ext cx="25474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</a:rPr>
              <a:t>жура</a:t>
            </a:r>
            <a:r>
              <a:rPr lang="ru-RU" sz="4800" b="1" i="1" dirty="0" smtClean="0">
                <a:solidFill>
                  <a:schemeClr val="bg1"/>
                </a:solidFill>
              </a:rPr>
              <a:t>…л</a:t>
            </a:r>
            <a:r>
              <a:rPr lang="be-BY" sz="4800" b="1" i="1" dirty="0" smtClean="0">
                <a:solidFill>
                  <a:schemeClr val="bg1"/>
                </a:solidFill>
              </a:rPr>
              <a:t>і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143380"/>
            <a:ext cx="296529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ласта…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 descr="f805ad5e35d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9604" y="2857496"/>
            <a:ext cx="978366" cy="100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f805ad5e35d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00372"/>
            <a:ext cx="928694" cy="949332"/>
          </a:xfrm>
          <a:prstGeom prst="rect">
            <a:avLst/>
          </a:prstGeom>
        </p:spPr>
      </p:pic>
      <p:sp>
        <p:nvSpPr>
          <p:cNvPr id="20" name="Горизонтальный свиток 19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</a:t>
            </a:r>
            <a:r>
              <a:rPr lang="be-BY" sz="3600" b="1" dirty="0"/>
              <a:t>ў</a:t>
            </a:r>
            <a:endParaRPr lang="ru-RU" sz="3600" b="1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2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57158" y="200024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39 -0.01111 -0.00139 -0.01614 -0.00417 C -0.02205 -0.00718 -0.02639 -0.01458 -0.03229 -0.01713 C -0.03385 -0.01783 -0.03559 -0.01852 -0.03715 -0.01921 C -0.04062 -0.02616 -0.04548 -0.02917 -0.04844 -0.03658 C -0.05416 -0.05093 -0.0592 -0.06528 -0.06458 -0.0794 C -0.06632 -0.09213 -0.06927 -0.1007 -0.0743 -0.11181 C -0.07639 -0.12338 -0.07882 -0.13449 -0.08073 -0.14607 C -0.07934 -0.20255 -0.08906 -0.22431 -0.05816 -0.25162 C -0.04531 -0.26296 -0.05486 -0.2581 -0.04514 -0.26227 C -0.03489 -0.27176 -0.01875 -0.27732 -0.00642 -0.28195 C 0.02882 -0.27963 0.02969 -0.28542 0.05156 -0.26667 C 0.05608 -0.25764 0.05521 -0.25324 0.06129 -0.24514 C 0.06459 -0.23611 0.06493 -0.23125 0.07101 -0.22593 C 0.07275 -0.21898 0.079 -0.20625 0.079 -0.20625 C 0.08368 -0.18773 0.07691 -0.21528 0.08229 -0.19121 C 0.08334 -0.18704 0.08542 -0.17847 0.08542 -0.17847 C 0.09184 -0.20509 0.08525 -0.17593 0.08872 -0.24514 C 0.08924 -0.25695 0.09445 -0.27338 0.09827 -0.2838 C 0.10052 -0.29769 0.10469 -0.31088 0.10799 -0.32454 C 0.10886 -0.32801 0.11007 -0.33843 0.11129 -0.3419 C 0.11198 -0.34421 0.11354 -0.34607 0.11441 -0.34838 C 0.11632 -0.35394 0.11771 -0.35972 0.11927 -0.36551 C 0.12257 -0.37732 0.12709 -0.38982 0.129 -0.40208 C 0.13004 -0.4081 0.13038 -0.41736 0.13229 -0.42361 C 0.13438 -0.43009 0.1382 -0.44051 0.14184 -0.44722 C 0.14497 -0.45301 0.14948 -0.45764 0.15156 -0.46435 C 0.15903 -0.48889 0.17448 -0.50509 0.19358 -0.51181 C 0.20591 -0.52269 0.22257 -0.52454 0.23698 -0.52685 C 0.28438 -0.52593 0.34653 -0.54908 0.39028 -0.50949 C 0.39618 -0.49838 0.40625 -0.49213 0.41441 -0.4838 C 0.41754 -0.46829 0.42986 -0.45208 0.43698 -0.43866 C 0.44063 -0.43195 0.44167 -0.42408 0.44514 -0.41713 C 0.4467 -0.40579 0.45087 -0.39306 0.45486 -0.38264 C 0.45643 -0.37408 0.45747 -0.36528 0.45955 -0.35695 C 0.46059 -0.34815 0.46424 -0.33982 0.46441 -0.33102 C 0.4658 -0.2463 0.47136 -0.26458 0.45486 -0.22384 C 0.44705 -0.20417 0.45452 -0.2125 0.44514 -0.20417 C 0.44184 -0.19769 0.43872 -0.19144 0.43542 -0.18496 C 0.43281 -0.17986 0.42222 -0.17408 0.41927 -0.17199 C 0.3941 -0.15347 0.37292 -0.14653 0.34514 -0.1375 C 0.32847 -0.12431 0.30972 -0.11482 0.29827 -0.09236 C 0.29653 -0.08542 0.29028 -0.07292 0.29028 -0.07292 C 0.28577 -0.04815 0.28698 -0.05116 0.28698 -0.01273 " pathEditMode="relative" ptsTypes="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96296E-6 C -0.00937 -0.0037 -0.01389 -0.01875 -0.02413 -0.02338 C -0.03125 -0.02963 -0.0368 -0.03866 -0.04358 -0.04491 C -0.04548 -0.04699 -0.04809 -0.04745 -0.05 -0.04931 C -0.05191 -0.05116 -0.05295 -0.05417 -0.05486 -0.05579 C -0.05989 -0.05995 -0.0658 -0.06227 -0.07101 -0.06643 C -0.0868 -0.09444 -0.06701 -0.0625 -0.08073 -0.07731 C -0.08403 -0.08079 -0.08559 -0.08634 -0.08871 -0.09005 C -0.10121 -0.1044 -0.08871 -0.08843 -0.1033 -0.10301 C -0.10521 -0.10486 -0.10625 -0.10764 -0.10816 -0.10949 C -0.11371 -0.11481 -0.11458 -0.11227 -0.11944 -0.11806 C -0.13403 -0.13542 -0.12309 -0.12731 -0.13559 -0.13518 C -0.13871 -0.13958 -0.14271 -0.14306 -0.14514 -0.14815 C -0.15035 -0.1588 -0.15451 -0.16921 -0.16128 -0.17824 C -0.16337 -0.18681 -0.16736 -0.19282 -0.17101 -0.19977 C -0.17517 -0.2338 -0.16944 -0.19606 -0.17587 -0.2213 C -0.17899 -0.23403 -0.17951 -0.24167 -0.18385 -0.2537 C -0.18437 -0.2588 -0.18455 -0.26366 -0.18559 -0.26852 C -0.18628 -0.27176 -0.18871 -0.27407 -0.18871 -0.27731 C -0.18889 -0.2838 -0.18993 -0.34514 -0.18073 -0.36319 C -0.17847 -0.36759 -0.17587 -0.37153 -0.17413 -0.37616 C -0.16736 -0.39421 -0.16094 -0.41528 -0.15 -0.42986 C -0.1467 -0.43889 -0.14496 -0.44375 -0.13871 -0.44931 C -0.13628 -0.45903 -0.13142 -0.46018 -0.12587 -0.46643 C -0.11562 -0.47801 -0.10781 -0.49005 -0.09514 -0.49653 C -0.08542 -0.50949 -0.07205 -0.51852 -0.05972 -0.52662 C -0.02205 -0.52593 0.01545 -0.52662 0.05313 -0.52454 C 0.05556 -0.52431 0.05747 -0.52106 0.05972 -0.52014 C 0.07795 -0.51204 0.09618 -0.50486 0.11441 -0.49653 C 0.12118 -0.4875 0.13056 -0.4838 0.13715 -0.475 C 0.14028 -0.47083 0.14358 -0.46643 0.1467 -0.46227 C 0.14827 -0.46018 0.15156 -0.45579 0.15156 -0.45579 C 0.15417 -0.44468 0.1592 -0.43079 0.16441 -0.4213 C 0.16823 -0.39861 0.16545 -0.40787 0.17101 -0.39329 C 0.17413 -0.37222 0.17917 -0.35347 0.18386 -0.3331 C 0.18837 -0.31412 0.19115 -0.29421 0.19514 -0.275 C 0.19809 -0.26042 0.20243 -0.24722 0.20486 -0.23218 C 0.2059 -0.22037 0.21094 -0.20255 0.2 -0.19768 C 0.19827 -0.20463 0.19879 -0.21296 0.20139 -0.21921 C 0.20365 -0.22454 0.20781 -0.22662 0.21129 -0.22986 C 0.22101 -0.23912 0.23004 -0.24745 0.24184 -0.25162 C 0.2441 -0.25278 0.24618 -0.25486 0.24844 -0.25579 C 0.25261 -0.25787 0.26129 -0.25995 0.26129 -0.25995 C 0.2757 -0.2588 0.28802 -0.25833 0.30156 -0.2537 C 0.30938 -0.24583 0.31771 -0.23958 0.32587 -0.23218 C 0.32969 -0.2287 0.33125 -0.22222 0.33386 -0.21713 C 0.33958 -0.20602 0.34479 -0.19722 0.34844 -0.18472 C 0.35017 -0.17245 0.35434 -0.14815 0.35972 -0.1375 C 0.3592 -0.12593 0.35938 -0.11435 0.35799 -0.10301 C 0.35695 -0.09444 0.34965 -0.09306 0.34514 -0.09005 C 0.33611 -0.0838 0.32778 -0.07616 0.31771 -0.07292 C 0.31024 -0.06782 0.30347 -0.06435 0.29514 -0.06227 C 0.28872 -0.05787 0.28281 -0.05602 0.27587 -0.05347 C 0.26858 -0.04722 0.26476 -0.03773 0.25642 -0.03449 C 0.25035 -0.02616 0.25104 -0.02315 0.24844 -0.01273 C 0.24896 -0.00995 0.24861 -0.00648 0.25 -0.00417 C 0.25208 -0.00046 0.26406 2.96296E-6 0.26771 2.96296E-6 " pathEditMode="relative" ptsTypes="ffffffffffffffffffffffffffffffffffffffffffffffffffffffff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5.18519E-6 C 0.00381 -0.01527 0.00086 -0.0111 0.00972 -0.01944 C 0.01284 -0.02245 0.01944 -0.028 0.01944 -0.028 C 0.02812 -0.04606 0.04999 -0.05647 0.06128 -0.07106 C 0.07187 -0.08495 0.07604 -0.09559 0.08385 -0.1118 C 0.08784 -0.13402 0.08229 -0.15231 0.07586 -0.17198 C 0.07343 -0.17962 0.07291 -0.18633 0.06944 -0.19351 C 0.06666 -0.20717 0.06388 -0.22291 0.05798 -0.23448 C 0.05642 -0.2412 0.04809 -0.26944 0.04357 -0.27545 C 0.03836 -0.28217 0.03229 -0.28471 0.02586 -0.28819 C 0.00277 -0.28749 -0.02049 -0.28749 -0.04358 -0.2861 C -0.05278 -0.28564 -0.05764 -0.27036 -0.06615 -0.26666 C -0.06962 -0.25231 -0.07761 -0.24397 -0.08386 -0.2324 C -0.09462 -0.21249 -0.07935 -0.23402 -0.09202 -0.21712 C -0.0941 -0.20879 -0.09688 -0.20439 -0.10157 -0.19791 C -0.12066 -0.29258 -0.10174 -0.19559 -0.10487 -0.47314 C -0.10504 -0.4861 -0.12171 -0.49698 -0.129 -0.49883 C -0.13542 -0.50323 -0.14219 -0.50462 -0.14844 -0.50971 C -0.15695 -0.51666 -0.16476 -0.52638 -0.17414 -0.53124 C -0.18473 -0.5368 -0.19532 -0.53888 -0.20643 -0.54189 C -0.21511 -0.5442 -0.22362 -0.54791 -0.2323 -0.55045 C -0.23664 -0.55161 -0.24514 -0.55485 -0.24514 -0.55485 C -0.25973 -0.55393 -0.27553 -0.55856 -0.28872 -0.55045 C -0.30035 -0.54328 -0.30782 -0.53008 -0.31928 -0.52268 C -0.32969 -0.50879 -0.31806 -0.52291 -0.33056 -0.5118 C -0.33733 -0.50578 -0.34237 -0.49629 -0.35001 -0.49258 C -0.35452 -0.4905 -0.35695 -0.48958 -0.36129 -0.4861 C -0.37431 -0.47569 -0.38664 -0.46064 -0.40001 -0.45161 C -0.40938 -0.43518 -0.41823 -0.41874 -0.42744 -0.40208 C -0.42796 -0.3993 -0.42813 -0.39629 -0.429 -0.39351 C -0.42969 -0.3912 -0.4316 -0.38958 -0.4323 -0.38703 C -0.43837 -0.36573 -0.42935 -0.38518 -0.43716 -0.3699 C -0.43837 -0.35555 -0.44046 -0.34444 -0.44358 -0.33124 C -0.4448 -0.21365 -0.42379 -0.14953 -0.45001 -0.19791 C -0.45122 -0.19999 -0.45191 -0.20254 -0.4533 -0.20462 C -0.45469 -0.20624 -0.45643 -0.20717 -0.45799 -0.20879 C -0.46858 -0.21897 -0.46233 -0.21527 -0.47101 -0.21944 C -0.48421 -0.24282 -0.50903 -0.26828 -0.53056 -0.27545 C -0.53282 -0.27661 -0.5349 -0.2787 -0.53716 -0.27962 C -0.54028 -0.28124 -0.54671 -0.28379 -0.54671 -0.28379 C -0.58785 -0.2817 -0.58091 -0.28842 -0.60487 -0.26666 C -0.60591 -0.26458 -0.60678 -0.26226 -0.60799 -0.26018 C -0.60938 -0.25786 -0.61146 -0.25624 -0.61285 -0.2537 C -0.6158 -0.24837 -0.61615 -0.24096 -0.61771 -0.23448 C -0.62223 -0.2162 -0.62535 -0.19675 -0.63056 -0.17846 C -0.63438 -0.13217 -0.63664 -0.07522 -0.59671 -0.06249 C -0.58594 -0.05208 -0.5823 -0.04814 -0.56928 -0.04513 C -0.56025 -0.03703 -0.55799 -0.02499 -0.55799 -0.01087 " pathEditMode="relative" ptsTypes="fffffffffffffffffffffffffffffffffffffffffffffff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300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300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342978_arka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1451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714480" y="9286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f805ad5e35d7.gif"/>
          <p:cNvPicPr>
            <a:picLocks noChangeAspect="1"/>
          </p:cNvPicPr>
          <p:nvPr/>
        </p:nvPicPr>
        <p:blipFill>
          <a:blip r:embed="rId5" cstate="print"/>
          <a:srcRect l="9536" t="7563" r="71393" b="65049"/>
          <a:stretch>
            <a:fillRect/>
          </a:stretch>
        </p:blipFill>
        <p:spPr>
          <a:xfrm>
            <a:off x="4000496" y="2000240"/>
            <a:ext cx="1160868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00100" y="4143380"/>
            <a:ext cx="189609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па…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143380"/>
            <a:ext cx="185589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</a:rPr>
              <a:t>бу</a:t>
            </a:r>
            <a:r>
              <a:rPr lang="ru-RU" sz="4800" b="1" i="1" dirty="0" smtClean="0">
                <a:solidFill>
                  <a:schemeClr val="bg1"/>
                </a:solidFill>
              </a:rPr>
              <a:t>…</a:t>
            </a:r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endParaRPr lang="ru-RU" sz="48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4143380"/>
            <a:ext cx="247317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</a:rPr>
              <a:t>ка</a:t>
            </a:r>
            <a:r>
              <a:rPr lang="ru-RU" sz="4800" b="1" i="1" dirty="0" smtClean="0">
                <a:solidFill>
                  <a:schemeClr val="bg1"/>
                </a:solidFill>
              </a:rPr>
              <a:t>…баса</a:t>
            </a:r>
          </a:p>
        </p:txBody>
      </p:sp>
      <p:pic>
        <p:nvPicPr>
          <p:cNvPr id="16" name="Рисунок 15" descr="f805ad5e35d7.gif"/>
          <p:cNvPicPr>
            <a:picLocks noChangeAspect="1"/>
          </p:cNvPicPr>
          <p:nvPr/>
        </p:nvPicPr>
        <p:blipFill>
          <a:blip r:embed="rId5" cstate="print"/>
          <a:srcRect l="8564" t="5194" r="70025" b="61496"/>
          <a:stretch>
            <a:fillRect/>
          </a:stretch>
        </p:blipFill>
        <p:spPr>
          <a:xfrm>
            <a:off x="1500166" y="3000372"/>
            <a:ext cx="107157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f805ad5e35d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000372"/>
            <a:ext cx="928694" cy="949332"/>
          </a:xfrm>
          <a:prstGeom prst="rect">
            <a:avLst/>
          </a:prstGeom>
        </p:spPr>
      </p:pic>
      <p:sp>
        <p:nvSpPr>
          <p:cNvPr id="19" name="Горизонтальный свиток 18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</a:t>
            </a:r>
            <a:r>
              <a:rPr lang="be-BY" sz="3600" b="1" dirty="0"/>
              <a:t>ў</a:t>
            </a:r>
            <a:endParaRPr lang="ru-RU" sz="3600" b="1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1903085" cy="769441"/>
          </a:xfrm>
          <a:prstGeom prst="rect">
            <a:avLst/>
          </a:prstGeom>
          <a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2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-0.00139 -0.01111 -0.00139 -0.01614 -0.00417 C -0.02205 -0.00718 -0.02639 -0.01458 -0.03229 -0.01713 C -0.03385 -0.01783 -0.03559 -0.01852 -0.03715 -0.01921 C -0.04062 -0.02616 -0.04548 -0.02917 -0.04844 -0.03658 C -0.05416 -0.05093 -0.0592 -0.06528 -0.06458 -0.0794 C -0.06632 -0.09213 -0.06927 -0.1007 -0.0743 -0.11181 C -0.07639 -0.12338 -0.07882 -0.13449 -0.08073 -0.14607 C -0.07934 -0.20255 -0.08906 -0.22431 -0.05816 -0.25162 C -0.04531 -0.26296 -0.05486 -0.2581 -0.04514 -0.26227 C -0.03489 -0.27176 -0.01875 -0.27732 -0.00642 -0.28195 C 0.02882 -0.27963 0.02969 -0.28542 0.05156 -0.26667 C 0.05608 -0.25764 0.05521 -0.25324 0.06129 -0.24514 C 0.06459 -0.23611 0.06493 -0.23125 0.07101 -0.22593 C 0.07275 -0.21898 0.079 -0.20625 0.079 -0.20625 C 0.08368 -0.18773 0.07691 -0.21528 0.08229 -0.19121 C 0.08334 -0.18704 0.08542 -0.17847 0.08542 -0.17847 C 0.09184 -0.20509 0.08525 -0.17593 0.08872 -0.24514 C 0.08924 -0.25695 0.09445 -0.27338 0.09827 -0.2838 C 0.10052 -0.29769 0.10469 -0.31088 0.10799 -0.32454 C 0.10886 -0.32801 0.11007 -0.33843 0.11129 -0.3419 C 0.11198 -0.34421 0.11354 -0.34607 0.11441 -0.34838 C 0.11632 -0.35394 0.11771 -0.35972 0.11927 -0.36551 C 0.12257 -0.37732 0.12709 -0.38982 0.129 -0.40208 C 0.13004 -0.4081 0.13038 -0.41736 0.13229 -0.42361 C 0.13438 -0.43009 0.1382 -0.44051 0.14184 -0.44722 C 0.14497 -0.45301 0.14948 -0.45764 0.15156 -0.46435 C 0.15903 -0.48889 0.17448 -0.50509 0.19358 -0.51181 C 0.20591 -0.52269 0.22257 -0.52454 0.23698 -0.52685 C 0.28438 -0.52593 0.34653 -0.54908 0.39028 -0.50949 C 0.39618 -0.49838 0.40625 -0.49213 0.41441 -0.4838 C 0.41754 -0.46829 0.42986 -0.45208 0.43698 -0.43866 C 0.44063 -0.43195 0.44167 -0.42408 0.44514 -0.41713 C 0.4467 -0.40579 0.45087 -0.39306 0.45486 -0.38264 C 0.45643 -0.37408 0.45747 -0.36528 0.45955 -0.35695 C 0.46059 -0.34815 0.46424 -0.33982 0.46441 -0.33102 C 0.4658 -0.2463 0.47136 -0.26458 0.45486 -0.22384 C 0.44705 -0.20417 0.45452 -0.2125 0.44514 -0.20417 C 0.44184 -0.19769 0.43872 -0.19144 0.43542 -0.18496 C 0.43281 -0.17986 0.42222 -0.17408 0.41927 -0.17199 C 0.3941 -0.15347 0.37292 -0.14653 0.34514 -0.1375 C 0.32847 -0.12431 0.30972 -0.11482 0.29827 -0.09236 C 0.29653 -0.08542 0.29028 -0.07292 0.29028 -0.07292 C 0.28577 -0.04815 0.28698 -0.05116 0.28698 -0.01273 " pathEditMode="relative" ptsTypes="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96296E-6 C -0.00937 -0.0037 -0.01389 -0.01875 -0.02413 -0.02338 C -0.03125 -0.02963 -0.0368 -0.03866 -0.04358 -0.04491 C -0.04548 -0.04699 -0.04809 -0.04745 -0.05 -0.04931 C -0.05191 -0.05116 -0.05295 -0.05417 -0.05486 -0.05579 C -0.05989 -0.05995 -0.0658 -0.06227 -0.07101 -0.06643 C -0.0868 -0.09444 -0.06701 -0.0625 -0.08073 -0.07731 C -0.08403 -0.08079 -0.08559 -0.08634 -0.08871 -0.09005 C -0.10121 -0.1044 -0.08871 -0.08843 -0.1033 -0.10301 C -0.10521 -0.10486 -0.10625 -0.10764 -0.10816 -0.10949 C -0.11371 -0.11481 -0.11458 -0.11227 -0.11944 -0.11806 C -0.13403 -0.13542 -0.12309 -0.12731 -0.13559 -0.13518 C -0.13871 -0.13958 -0.14271 -0.14306 -0.14514 -0.14815 C -0.15035 -0.1588 -0.15451 -0.16921 -0.16128 -0.17824 C -0.16337 -0.18681 -0.16736 -0.19282 -0.17101 -0.19977 C -0.17517 -0.2338 -0.16944 -0.19606 -0.17587 -0.2213 C -0.17899 -0.23403 -0.17951 -0.24167 -0.18385 -0.2537 C -0.18437 -0.2588 -0.18455 -0.26366 -0.18559 -0.26852 C -0.18628 -0.27176 -0.18871 -0.27407 -0.18871 -0.27731 C -0.18889 -0.2838 -0.18993 -0.34514 -0.18073 -0.36319 C -0.17847 -0.36759 -0.17587 -0.37153 -0.17413 -0.37616 C -0.16736 -0.39421 -0.16094 -0.41528 -0.15 -0.42986 C -0.1467 -0.43889 -0.14496 -0.44375 -0.13871 -0.44931 C -0.13628 -0.45903 -0.13142 -0.46018 -0.12587 -0.46643 C -0.11562 -0.47801 -0.10781 -0.49005 -0.09514 -0.49653 C -0.08542 -0.50949 -0.07205 -0.51852 -0.05972 -0.52662 C -0.02205 -0.52593 0.01545 -0.52662 0.05313 -0.52454 C 0.05556 -0.52431 0.05747 -0.52106 0.05972 -0.52014 C 0.07795 -0.51204 0.09618 -0.50486 0.11441 -0.49653 C 0.12118 -0.4875 0.13056 -0.4838 0.13715 -0.475 C 0.14028 -0.47083 0.14358 -0.46643 0.1467 -0.46227 C 0.14827 -0.46018 0.15156 -0.45579 0.15156 -0.45579 C 0.15417 -0.44468 0.1592 -0.43079 0.16441 -0.4213 C 0.16823 -0.39861 0.16545 -0.40787 0.17101 -0.39329 C 0.17413 -0.37222 0.17917 -0.35347 0.18386 -0.3331 C 0.18837 -0.31412 0.19115 -0.29421 0.19514 -0.275 C 0.19809 -0.26042 0.20243 -0.24722 0.20486 -0.23218 C 0.2059 -0.22037 0.21094 -0.20255 0.2 -0.19768 C 0.19827 -0.20463 0.19879 -0.21296 0.20139 -0.21921 C 0.20365 -0.22454 0.20781 -0.22662 0.21129 -0.22986 C 0.22101 -0.23912 0.23004 -0.24745 0.24184 -0.25162 C 0.2441 -0.25278 0.24618 -0.25486 0.24844 -0.25579 C 0.25261 -0.25787 0.26129 -0.25995 0.26129 -0.25995 C 0.2757 -0.2588 0.28802 -0.25833 0.30156 -0.2537 C 0.30938 -0.24583 0.31771 -0.23958 0.32587 -0.23218 C 0.32969 -0.2287 0.33125 -0.22222 0.33386 -0.21713 C 0.33958 -0.20602 0.34479 -0.19722 0.34844 -0.18472 C 0.35017 -0.17245 0.35434 -0.14815 0.35972 -0.1375 C 0.3592 -0.12593 0.35938 -0.11435 0.35799 -0.10301 C 0.35695 -0.09444 0.34965 -0.09306 0.34514 -0.09005 C 0.33611 -0.0838 0.32778 -0.07616 0.31771 -0.07292 C 0.31024 -0.06782 0.30347 -0.06435 0.29514 -0.06227 C 0.28872 -0.05787 0.28281 -0.05602 0.27587 -0.05347 C 0.26858 -0.04722 0.26476 -0.03773 0.25642 -0.03449 C 0.25035 -0.02616 0.25104 -0.02315 0.24844 -0.01273 C 0.24896 -0.00995 0.24861 -0.00648 0.25 -0.00417 C 0.25208 -0.00046 0.26406 2.96296E-6 0.26771 2.96296E-6 " pathEditMode="relative" ptsTypes="ffffffffffffffffffffffffffffffffffffffffffffffffffffffff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5.18519E-6 C 0.00381 -0.01527 0.00086 -0.0111 0.00972 -0.01944 C 0.01284 -0.02245 0.01944 -0.028 0.01944 -0.028 C 0.02812 -0.04606 0.04999 -0.05647 0.06128 -0.07106 C 0.07187 -0.08495 0.07604 -0.09559 0.08385 -0.1118 C 0.08784 -0.13402 0.08229 -0.15231 0.07586 -0.17198 C 0.07343 -0.17962 0.07291 -0.18633 0.06944 -0.19351 C 0.06666 -0.20717 0.06388 -0.22291 0.05798 -0.23448 C 0.05642 -0.2412 0.04809 -0.26944 0.04357 -0.27545 C 0.03836 -0.28217 0.03229 -0.28471 0.02586 -0.28819 C 0.00277 -0.28749 -0.02049 -0.28749 -0.04358 -0.2861 C -0.05278 -0.28564 -0.05764 -0.27036 -0.06615 -0.26666 C -0.06962 -0.25231 -0.07761 -0.24397 -0.08386 -0.2324 C -0.09462 -0.21249 -0.07935 -0.23402 -0.09202 -0.21712 C -0.0941 -0.20879 -0.09688 -0.20439 -0.10157 -0.19791 C -0.12066 -0.29258 -0.10174 -0.19559 -0.10487 -0.47314 C -0.10504 -0.4861 -0.12171 -0.49698 -0.129 -0.49883 C -0.13542 -0.50323 -0.14219 -0.50462 -0.14844 -0.50971 C -0.15695 -0.51666 -0.16476 -0.52638 -0.17414 -0.53124 C -0.18473 -0.5368 -0.19532 -0.53888 -0.20643 -0.54189 C -0.21511 -0.5442 -0.22362 -0.54791 -0.2323 -0.55045 C -0.23664 -0.55161 -0.24514 -0.55485 -0.24514 -0.55485 C -0.25973 -0.55393 -0.27553 -0.55856 -0.28872 -0.55045 C -0.30035 -0.54328 -0.30782 -0.53008 -0.31928 -0.52268 C -0.32969 -0.50879 -0.31806 -0.52291 -0.33056 -0.5118 C -0.33733 -0.50578 -0.34237 -0.49629 -0.35001 -0.49258 C -0.35452 -0.4905 -0.35695 -0.48958 -0.36129 -0.4861 C -0.37431 -0.47569 -0.38664 -0.46064 -0.40001 -0.45161 C -0.40938 -0.43518 -0.41823 -0.41874 -0.42744 -0.40208 C -0.42796 -0.3993 -0.42813 -0.39629 -0.429 -0.39351 C -0.42969 -0.3912 -0.4316 -0.38958 -0.4323 -0.38703 C -0.43837 -0.36573 -0.42935 -0.38518 -0.43716 -0.3699 C -0.43837 -0.35555 -0.44046 -0.34444 -0.44358 -0.33124 C -0.4448 -0.21365 -0.42379 -0.14953 -0.45001 -0.19791 C -0.45122 -0.19999 -0.45191 -0.20254 -0.4533 -0.20462 C -0.45469 -0.20624 -0.45643 -0.20717 -0.45799 -0.20879 C -0.46858 -0.21897 -0.46233 -0.21527 -0.47101 -0.21944 C -0.48421 -0.24282 -0.50903 -0.26828 -0.53056 -0.27545 C -0.53282 -0.27661 -0.5349 -0.2787 -0.53716 -0.27962 C -0.54028 -0.28124 -0.54671 -0.28379 -0.54671 -0.28379 C -0.58785 -0.2817 -0.58091 -0.28842 -0.60487 -0.26666 C -0.60591 -0.26458 -0.60678 -0.26226 -0.60799 -0.26018 C -0.60938 -0.25786 -0.61146 -0.25624 -0.61285 -0.2537 C -0.6158 -0.24837 -0.61615 -0.24096 -0.61771 -0.23448 C -0.62223 -0.2162 -0.62535 -0.19675 -0.63056 -0.17846 C -0.63438 -0.13217 -0.63664 -0.07522 -0.59671 -0.06249 C -0.58594 -0.05208 -0.5823 -0.04814 -0.56928 -0.04513 C -0.56025 -0.03703 -0.55799 -0.02499 -0.55799 -0.01087 " pathEditMode="relative" ptsTypes="fffffffffffffffffffffffffffffffffffffffffffffff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300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715040"/>
          </a:xfrm>
        </p:spPr>
        <p:txBody>
          <a:bodyPr>
            <a:noAutofit/>
          </a:bodyPr>
          <a:lstStyle/>
          <a:p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воўк</a:t>
            </a:r>
            <a:b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аўсянка</a:t>
            </a:r>
            <a:b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лаўка</a:t>
            </a:r>
            <a:b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ластаўка</a:t>
            </a:r>
            <a:b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жураўлі</a:t>
            </a:r>
            <a:b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72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каўбаса</a:t>
            </a:r>
            <a:endParaRPr lang="ru-RU" sz="7200" b="1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7072330" y="5786454"/>
            <a:ext cx="1903085" cy="769441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sovnya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Малайцы!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Знайшлі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ўсе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словы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en-US" sz="2800" b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сказах 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пішацца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замест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be-BY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пачатку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слова,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папярэдняе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слова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заканчваецца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галосную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be-BY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ітару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687" r="25781" b="5121"/>
          <a:stretch>
            <a:fillRect/>
          </a:stretch>
        </p:blipFill>
        <p:spPr>
          <a:xfrm>
            <a:off x="7786710" y="5286388"/>
            <a:ext cx="1143615" cy="1357322"/>
          </a:xfrm>
          <a:prstGeom prst="rect">
            <a:avLst/>
          </a:prstGeom>
        </p:spPr>
      </p:pic>
      <p:pic>
        <p:nvPicPr>
          <p:cNvPr id="7" name="Рисунок 6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7222" y="1500174"/>
            <a:ext cx="4314825" cy="4800600"/>
          </a:xfrm>
          <a:prstGeom prst="rect">
            <a:avLst/>
          </a:prstGeom>
        </p:spPr>
      </p:pic>
      <p:pic>
        <p:nvPicPr>
          <p:cNvPr id="8" name="Рисунок 7" descr="salyut-na-prozrachnom-fon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1071546"/>
            <a:ext cx="4314825" cy="4071966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https://yandex.by/images/search?text=%D0%B3%D0%BE%D1%80%D0%BE%D0%B4%D0%B0%20%D0%91%D0%B5%D0%BB%D0%B0%D1%80%D1%83%D1%81%D0%B8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https://yandex.by/images/search?text=%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D0%BC%D1%83%D0%BB%D1%8C%D1%82%D1%8F%D1%88%D0%BD%D0%B0%D1%8F%20%D0%BA%D0%B0%D1%80%D1%82%D0%B0%20%D0%91%D0%B5%D0%BB%D0%BE%D0%B2%D0%B5%D0%B6%D1%81%D0%B</a:t>
            </a:r>
            <a:r>
              <a:rPr lang="en-US" dirty="0" smtClean="0">
                <a:hlinkClick r:id="rId2"/>
              </a:rPr>
              <a:t>A%D0%BE%D0%B9%20%D0%BF%D1%83%D1%89%D0%B8</a:t>
            </a:r>
            <a:endParaRPr lang="ru-RU" dirty="0" smtClean="0"/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https://yandex.by/images/search?text=%D0%B6%D0%B8%D0%B2%D0%BE%D1%82%D0%BD%D1%8B%D0%B5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6926"/>
      </p:ext>
    </p:extLst>
  </p:cSld>
  <p:clrMapOvr>
    <a:masterClrMapping/>
  </p:clrMapOvr>
  <p:transition spd="slow" advClick="0" advTm="4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larusBrestRegi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2874428" cy="2428892"/>
          </a:xfrm>
          <a:prstGeom prst="rect">
            <a:avLst/>
          </a:prstGeom>
        </p:spPr>
      </p:pic>
      <p:pic>
        <p:nvPicPr>
          <p:cNvPr id="13" name="Рисунок 12" descr="BelarusHomyelRegi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503761"/>
            <a:ext cx="2786082" cy="2354239"/>
          </a:xfrm>
          <a:prstGeom prst="rect">
            <a:avLst/>
          </a:prstGeom>
        </p:spPr>
      </p:pic>
      <p:pic>
        <p:nvPicPr>
          <p:cNvPr id="15" name="Рисунок 14" descr="BelarusHrodnaRegion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28736"/>
            <a:ext cx="3043512" cy="2571768"/>
          </a:xfrm>
          <a:prstGeom prst="rect">
            <a:avLst/>
          </a:prstGeom>
        </p:spPr>
      </p:pic>
      <p:pic>
        <p:nvPicPr>
          <p:cNvPr id="16" name="Рисунок 15" descr="belarusminskregion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429000"/>
            <a:ext cx="3071834" cy="2595700"/>
          </a:xfrm>
          <a:prstGeom prst="rect">
            <a:avLst/>
          </a:prstGeom>
        </p:spPr>
      </p:pic>
      <p:pic>
        <p:nvPicPr>
          <p:cNvPr id="18" name="Рисунок 17" descr="img4cb9baaf8b09c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2000240"/>
            <a:ext cx="2928958" cy="2479851"/>
          </a:xfrm>
          <a:prstGeom prst="rect">
            <a:avLst/>
          </a:prstGeom>
        </p:spPr>
      </p:pic>
      <p:pic>
        <p:nvPicPr>
          <p:cNvPr id="20" name="Рисунок 19" descr="BelarusVitsebskRegion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43240" y="1000108"/>
            <a:ext cx="2958970" cy="250033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Перад вамі карта Беларусі з выдзеленымі на ёй абласцямі. Падарожнічайце з намі па розных абласцях - і  вы </a:t>
            </a:r>
            <a:r>
              <a:rPr lang="be-BY" sz="2400" b="1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даведаецеся    </a:t>
            </a:r>
            <a:r>
              <a:rPr lang="be-BY" sz="2400" b="1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шмат  </a:t>
            </a:r>
            <a:r>
              <a:rPr lang="be-BY" sz="24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новага і цікавага: пра нашу краіну і  сакрэты       беларускай                       мовы.</a:t>
            </a:r>
            <a:endParaRPr lang="ru-RU" sz="24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411481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500034" y="2428868"/>
            <a:ext cx="147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Гродзенская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 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785786" y="5286388"/>
            <a:ext cx="111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Брэсцкая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4286248" y="4214818"/>
            <a:ext cx="111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Мінская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286644" y="5715016"/>
            <a:ext cx="13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Гомельская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 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hlinkClick r:id="rId10" action="ppaction://hlinksldjump"/>
          </p:cNvPr>
          <p:cNvSpPr txBox="1"/>
          <p:nvPr/>
        </p:nvSpPr>
        <p:spPr>
          <a:xfrm>
            <a:off x="7000892" y="3071810"/>
            <a:ext cx="14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Магілёўская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hlinkClick r:id="rId12" action="ppaction://hlinksldjump"/>
          </p:cNvPr>
          <p:cNvSpPr txBox="1"/>
          <p:nvPr/>
        </p:nvSpPr>
        <p:spPr>
          <a:xfrm>
            <a:off x="4143372" y="1357298"/>
            <a:ext cx="117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Віцебская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вобласць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hlinkClick r:id="" action="ppaction://hlinkshowjump?jump=endshow"/>
          </p:cNvPr>
          <p:cNvSpPr txBox="1"/>
          <p:nvPr/>
        </p:nvSpPr>
        <p:spPr>
          <a:xfrm>
            <a:off x="3143240" y="6000768"/>
            <a:ext cx="200026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rgbClr val="00B050"/>
                </a:solidFill>
              </a:rPr>
              <a:t>ВЫХАД</a:t>
            </a:r>
            <a:endParaRPr lang="ru-RU" sz="4400" b="1" dirty="0">
              <a:solidFill>
                <a:srgbClr val="00B05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102342" y="563573"/>
            <a:ext cx="1428758" cy="1455766"/>
            <a:chOff x="285720" y="-214338"/>
            <a:chExt cx="2525131" cy="3038112"/>
          </a:xfrm>
        </p:grpSpPr>
        <p:pic>
          <p:nvPicPr>
            <p:cNvPr id="24" name="Рисунок 23" descr="2a28ddc302a9.jp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5720" y="1142984"/>
              <a:ext cx="2525131" cy="16807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714349" y="-214338"/>
              <a:ext cx="328913" cy="301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503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871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684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знаходзімся</a:t>
            </a: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ля будынка нацыянальнай бібліятэкі ў Мінску. Каб падняцца на самы верхні паверх і паглядзець на ўвесь горад, трэба выканаць заданні, якія “змешчаны” на старонках кніг бібліятэкі:  знайсці словы,   у  якіх пішацца   </a:t>
            </a:r>
            <a:r>
              <a:rPr lang="be-BY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6572264" y="5786454"/>
            <a:ext cx="219431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FFFF00"/>
                </a:solidFill>
              </a:rPr>
              <a:t>ПАЧАЦЬ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 </a:t>
            </a:r>
            <a:r>
              <a:rPr lang="be-BY" sz="3600" b="1" dirty="0" smtClean="0"/>
              <a:t>дз</a:t>
            </a:r>
            <a:endParaRPr lang="ru-RU" sz="2800" b="1" dirty="0"/>
          </a:p>
        </p:txBody>
      </p:sp>
      <p:pic>
        <p:nvPicPr>
          <p:cNvPr id="13" name="Рисунок 12" descr="item_38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5937430" cy="4856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4480" y="3571876"/>
            <a:ext cx="286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па□арунак</a:t>
            </a:r>
            <a:endParaRPr lang="ru-RU" sz="44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628" y="3643314"/>
            <a:ext cx="1401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ва□а</a:t>
            </a:r>
            <a:endParaRPr lang="ru-RU" sz="4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71670" y="1928802"/>
            <a:ext cx="2193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нядзеля</a:t>
            </a:r>
            <a:endParaRPr lang="ru-RU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1857364"/>
            <a:ext cx="1887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гняз□о</a:t>
            </a:r>
            <a:endParaRPr lang="ru-RU" sz="4400" b="1" i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72066" y="192880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29190" y="371475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2071670" y="3500438"/>
            <a:ext cx="1857388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1857364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ня□еля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20" name="TextBox 19">
            <a:hlinkClick r:id="" action="ppaction://hlinkshowjump?jump=nextslide"/>
          </p:cNvPr>
          <p:cNvSpPr txBox="1"/>
          <p:nvPr/>
        </p:nvSpPr>
        <p:spPr>
          <a:xfrm>
            <a:off x="7072330" y="5715016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300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9" grpId="0"/>
      <p:bldP spid="14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 </a:t>
            </a:r>
            <a:r>
              <a:rPr lang="be-BY" sz="3600" b="1" dirty="0" smtClean="0"/>
              <a:t>дз</a:t>
            </a:r>
            <a:endParaRPr lang="ru-RU" sz="2800" b="1" dirty="0"/>
          </a:p>
        </p:txBody>
      </p:sp>
      <p:pic>
        <p:nvPicPr>
          <p:cNvPr id="13" name="Рисунок 12" descr="item_38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5937430" cy="4856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1928802"/>
            <a:ext cx="1585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людзі</a:t>
            </a:r>
            <a:endParaRPr lang="ru-RU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1857364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ыня</a:t>
            </a:r>
            <a:endParaRPr lang="ru-RU" sz="4400" b="1" i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72066" y="192880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0232" y="1928802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лю</a:t>
            </a:r>
            <a:r>
              <a:rPr lang="ru-RU" sz="4400" b="1" i="1" dirty="0" smtClean="0"/>
              <a:t>□</a:t>
            </a:r>
            <a:r>
              <a:rPr lang="be-BY" sz="4400" b="1" i="1" dirty="0" smtClean="0"/>
              <a:t>і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79324" y="3822497"/>
            <a:ext cx="1881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дзяцел</a:t>
            </a:r>
            <a:endParaRPr lang="ru-RU" sz="4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14624" y="3811926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be-BY" sz="4400" b="1" i="1" dirty="0" smtClean="0"/>
              <a:t>яцел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49897" y="3813893"/>
            <a:ext cx="1850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дзякуй</a:t>
            </a:r>
            <a:endParaRPr lang="ru-RU" sz="4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81291" y="3813893"/>
            <a:ext cx="20717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be-BY" sz="4400" b="1" i="1" dirty="0" smtClean="0"/>
              <a:t>якуй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7072330" y="5786454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4282" y="192880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85720" y="2571744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3000">
                <p:cTn id="8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300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300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9" grpId="0"/>
      <p:bldP spid="14" grpId="0"/>
      <p:bldP spid="16" grpId="0"/>
      <p:bldP spid="15" grpId="0"/>
      <p:bldP spid="19" grpId="0"/>
      <p:bldP spid="20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 </a:t>
            </a:r>
            <a:r>
              <a:rPr lang="be-BY" sz="3600" b="1" dirty="0" smtClean="0"/>
              <a:t>дз</a:t>
            </a:r>
            <a:endParaRPr lang="ru-RU" sz="2800" b="1" dirty="0"/>
          </a:p>
        </p:txBody>
      </p:sp>
      <p:pic>
        <p:nvPicPr>
          <p:cNvPr id="13" name="Рисунок 12" descr="item_38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5937430" cy="48568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628" y="3643314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арога</a:t>
            </a:r>
            <a:endParaRPr lang="ru-RU" sz="4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86314" y="1928802"/>
            <a:ext cx="2133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злодзей</a:t>
            </a:r>
            <a:endParaRPr lang="ru-RU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1928802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обры</a:t>
            </a:r>
            <a:endParaRPr lang="ru-RU" sz="4400" b="1" i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6345" y="3643314"/>
            <a:ext cx="2116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рэдзька</a:t>
            </a:r>
            <a:endParaRPr lang="ru-RU" sz="4800" b="1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57422" y="192880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371475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3643314"/>
            <a:ext cx="2143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рэ□ька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1928802"/>
            <a:ext cx="2143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зло□ей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7000892" y="5786454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92880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300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300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9" grpId="1"/>
      <p:bldP spid="20" grpId="1"/>
      <p:bldP spid="14" grpId="0"/>
      <p:bldP spid="19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85786" y="214290"/>
            <a:ext cx="7643866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    </a:t>
            </a:r>
            <a:r>
              <a:rPr lang="ru-RU" sz="2800" dirty="0" err="1" smtClean="0"/>
              <a:t>Выберыце</a:t>
            </a:r>
            <a:r>
              <a:rPr lang="ru-RU" sz="2800" dirty="0" smtClean="0"/>
              <a:t>  </a:t>
            </a:r>
            <a:r>
              <a:rPr lang="be-BY" sz="2800" dirty="0" smtClean="0"/>
              <a:t>словы, у якіх пішацца  </a:t>
            </a:r>
            <a:r>
              <a:rPr lang="be-BY" sz="3600" b="1" dirty="0" smtClean="0"/>
              <a:t>дз</a:t>
            </a:r>
            <a:endParaRPr lang="ru-RU" sz="2800" b="1" dirty="0"/>
          </a:p>
        </p:txBody>
      </p:sp>
      <p:pic>
        <p:nvPicPr>
          <p:cNvPr id="13" name="Рисунок 12" descr="item_38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5937430" cy="48568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86380" y="1928802"/>
            <a:ext cx="1459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са□ы</a:t>
            </a:r>
            <a:endParaRPr lang="ru-RU" sz="44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72066" y="3714752"/>
            <a:ext cx="1305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дзед</a:t>
            </a:r>
            <a:endParaRPr lang="ru-RU" sz="4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1928802"/>
            <a:ext cx="1803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ровы</a:t>
            </a:r>
            <a:endParaRPr lang="ru-RU" sz="4400" b="1" i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214290"/>
            <a:ext cx="1143000" cy="10332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57422" y="1928802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91834" y="3643314"/>
            <a:ext cx="2174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/>
              <a:t>падзяка</a:t>
            </a:r>
            <a:endParaRPr lang="ru-RU" sz="4800" b="1" i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143504" y="2000240"/>
            <a:ext cx="164307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3643314"/>
            <a:ext cx="2143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/>
              <a:t>па□яка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3714752"/>
            <a:ext cx="15001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□</a:t>
            </a:r>
            <a:r>
              <a:rPr lang="ru-RU" sz="4400" b="1" i="1" dirty="0" err="1" smtClean="0"/>
              <a:t>ед</a:t>
            </a:r>
            <a:endParaRPr lang="ru-RU" sz="4400" b="1" i="1" dirty="0" smtClean="0"/>
          </a:p>
          <a:p>
            <a:endParaRPr lang="ru-RU" dirty="0"/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7000892" y="5786454"/>
            <a:ext cx="1903085" cy="769441"/>
          </a:xfrm>
          <a:prstGeom prst="rect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rgbClr val="002060"/>
                </a:solidFill>
              </a:rPr>
              <a:t>ДАЛЕЙ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3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121442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llsoundsaround.com-1329913962-Magic Wand No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85720" y="2071678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300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300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9" grpId="0"/>
      <p:bldP spid="20" grpId="0"/>
      <p:bldP spid="14" grpId="0"/>
      <p:bldP spid="19" grpId="0"/>
      <p:bldP spid="22" grpId="0" animBg="1"/>
    </p:bld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891</Words>
  <Application>Microsoft Office PowerPoint</Application>
  <PresentationFormat>Экран (4:3)</PresentationFormat>
  <Paragraphs>209</Paragraphs>
  <Slides>39</Slides>
  <Notes>1</Notes>
  <HiddenSlides>0</HiddenSlides>
  <MMClips>37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39</vt:i4>
      </vt:variant>
    </vt:vector>
  </HeadingPairs>
  <TitlesOfParts>
    <vt:vector size="62" baseType="lpstr">
      <vt:lpstr>Arial</vt:lpstr>
      <vt:lpstr>Calibri</vt:lpstr>
      <vt:lpstr>Times New Roman</vt:lpstr>
      <vt:lpstr>Тема7</vt:lpstr>
      <vt:lpstr>2_Тема Office</vt:lpstr>
      <vt:lpstr>Тема18</vt:lpstr>
      <vt:lpstr>1_Тема7</vt:lpstr>
      <vt:lpstr>3_Тема Office</vt:lpstr>
      <vt:lpstr>2_Тема7</vt:lpstr>
      <vt:lpstr>4_Тема Office</vt:lpstr>
      <vt:lpstr>Тема8</vt:lpstr>
      <vt:lpstr>Тема20</vt:lpstr>
      <vt:lpstr>3_Тема7</vt:lpstr>
      <vt:lpstr>5_Тема Office</vt:lpstr>
      <vt:lpstr>Тема19</vt:lpstr>
      <vt:lpstr>4_Тема7</vt:lpstr>
      <vt:lpstr>6_Тема Office</vt:lpstr>
      <vt:lpstr>Тема17</vt:lpstr>
      <vt:lpstr>5_Тема7</vt:lpstr>
      <vt:lpstr>7_Тема Office</vt:lpstr>
      <vt:lpstr>Тема9</vt:lpstr>
      <vt:lpstr>6_Тема7</vt:lpstr>
      <vt:lpstr>8_Тема Office</vt:lpstr>
      <vt:lpstr>«Сакрэты беларускай мовы»</vt:lpstr>
      <vt:lpstr>Презентация PowerPoint</vt:lpstr>
      <vt:lpstr>Презентация PowerPoint</vt:lpstr>
      <vt:lpstr>Перад вамі карта Беларусі з выдзеленымі на ёй абласцямі. Падарожнічайце з намі па розных абласцях - і  вы даведаецеся    шмат  новага і цікавага: пра нашу краіну і  сакрэты       беларускай                       мовы.</vt:lpstr>
      <vt:lpstr>Мы знаходзімся ля будынка нацыянальнай бібліятэкі ў Мінску. Каб падняцца на самы верхні паверх і паглядзець на ўвесь горад, трэба выканаць заданні, якія “змешчаны” на старонках кніг бібліятэкі:  знайсці словы,   у  якіх пішацца   дз.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Малайцы! Усе заданні выканалі і дабраліся да пляцоўкі на даху бібліятэкі.   Якая прыгожая наша сталіца з вышыні!</vt:lpstr>
      <vt:lpstr>Мы з вамі знаходзімся ў Белавежскай пушчы, што пад Брэстам.Сюды, у рэзідэнцыю  беларускага Дзеда Мароза, прыходзіць шмат лістоў ад дзяцей, асабліва пад Новы год. Дапамажыце яму і Снягурачцы разабраць  пошту, адкажыце на пытанне - у якіх словах патрэбна  паставіць  апостраф , а ў якіх -раздзяляльны   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Малайцы! Дапамаглі  Дзеду Марозу сабраць усе лісты  ад дзяцей.</vt:lpstr>
      <vt:lpstr>Мы апынуліся ў сапраўдным замку  ў п.Мір  Гродзенскай вобласці. Каб уявіць сябе сапраўднымі будаўнікамі гэтага прыгожага замка з чырвонай цэглы, вы павінны знайсці ў наступным заданні словы, у якіх пішацца [ц]. Калі  слова знойдзена правільна, вы атрымаеце “кавалкі сцяны”, з якіх будаваўся замак.</vt:lpstr>
      <vt:lpstr>Презентация PowerPoint</vt:lpstr>
      <vt:lpstr>Малайцы! Вось такую сцяну замка самі   “пабудавалі”!</vt:lpstr>
      <vt:lpstr> Мы  знаходзімся  ў Віцебскай вобласці, якая славіцца сваімі прыгожымі азёрамі.  Трэба выканаць правільна наступнае заданне і атрымаць за гэта прыгожую кветку-ГАРЛАЧЫК БЕЛЫ(на рускай мове-КУВШИНКА) Трэба ўспомніць правіла беларускай мовы, калі на месцы літар   О,Э   ў  словах пішацца   А.  Калі вы знойдзеце слова, у якім пішацца   А, вы атрымаеце кветку, а калі Э ці О  -   камень.                Будзьце ўважлівы!</vt:lpstr>
      <vt:lpstr>Презентация PowerPoint</vt:lpstr>
      <vt:lpstr>Презентация PowerPoint</vt:lpstr>
      <vt:lpstr>Презентация PowerPoint</vt:lpstr>
      <vt:lpstr>Презентация PowerPoint</vt:lpstr>
      <vt:lpstr>А вось і  кветкі, якія вы збіралі!  Якое прыгожае возера атрымалася!</vt:lpstr>
      <vt:lpstr>Гомельскі цырк - знакамітае месца для дзяцей і дарослых. Уявіце сабе, што вы прыйшлі сюды  са сваімі сябрамі і не можаце знайсці  свае месцы на адным з сектароў. Каб знайсці свой рад, вы павінны ўспомніць правіла, калі ў беларускай мове  ў першым складзе перад націскам на месцы літар е, ё пішацца  Я. Словы, у якіх пішацца Я знікнуць, а застануцца словы, у якіх пішацца Е,Ё - там і будуць вашы месцы ў гэтым цыркавым сектары.</vt:lpstr>
      <vt:lpstr>Презентация PowerPoint</vt:lpstr>
      <vt:lpstr>Вось і знайшлі свае месцы!  Добрага вам настрою ў цырку!!</vt:lpstr>
      <vt:lpstr>Презентация PowerPoint</vt:lpstr>
      <vt:lpstr>Презентация PowerPoint</vt:lpstr>
      <vt:lpstr>Презентация PowerPoint</vt:lpstr>
      <vt:lpstr>Презентация PowerPoint</vt:lpstr>
      <vt:lpstr>воўк аўсянка лаўка ластаўка жураўлі каўбаса</vt:lpstr>
      <vt:lpstr>Малайцы! Знайшлі  ўсе словы  з [ў]. А ў сказах  [ў] пішацца замест [у]  ў  пачатку  слова,  калі  папярэдняе  слова заканчваецца на галосную літару. 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Lazovskie</cp:lastModifiedBy>
  <cp:revision>176</cp:revision>
  <dcterms:created xsi:type="dcterms:W3CDTF">2014-03-15T09:22:43Z</dcterms:created>
  <dcterms:modified xsi:type="dcterms:W3CDTF">2019-04-19T18:19:44Z</dcterms:modified>
</cp:coreProperties>
</file>